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5" r:id="rId4"/>
    <p:sldId id="276" r:id="rId5"/>
    <p:sldId id="270" r:id="rId6"/>
    <p:sldId id="277" r:id="rId7"/>
    <p:sldId id="278" r:id="rId8"/>
    <p:sldId id="279" r:id="rId9"/>
    <p:sldId id="280" r:id="rId10"/>
    <p:sldId id="281" r:id="rId11"/>
    <p:sldId id="282" r:id="rId12"/>
    <p:sldId id="283" r:id="rId13"/>
    <p:sldId id="284" r:id="rId14"/>
    <p:sldId id="285" r:id="rId15"/>
    <p:sldId id="286" r:id="rId16"/>
    <p:sldId id="287" r:id="rId17"/>
    <p:sldId id="271" r:id="rId18"/>
    <p:sldId id="272" r:id="rId19"/>
    <p:sldId id="273" r:id="rId20"/>
    <p:sldId id="274" r:id="rId21"/>
    <p:sldId id="288"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307"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176343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3349057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685554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233075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3906311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3B54F92-0CD2-46DD-A742-E3BF5DEFC130}" type="datetimeFigureOut">
              <a:rPr lang="ru-RU" smtClean="0"/>
              <a:t>16.11.2025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558902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3B54F92-0CD2-46DD-A742-E3BF5DEFC130}" type="datetimeFigureOut">
              <a:rPr lang="ru-RU" smtClean="0"/>
              <a:t>16.11.2025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3315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3B54F92-0CD2-46DD-A742-E3BF5DEFC130}" type="datetimeFigureOut">
              <a:rPr lang="ru-RU" smtClean="0"/>
              <a:t>16.11.2025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20373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3B54F92-0CD2-46DD-A742-E3BF5DEFC130}" type="datetimeFigureOut">
              <a:rPr lang="ru-RU" smtClean="0"/>
              <a:t>16.11.2025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63914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3B54F92-0CD2-46DD-A742-E3BF5DEFC130}" type="datetimeFigureOut">
              <a:rPr lang="ru-RU" smtClean="0"/>
              <a:t>16.11.2025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1389199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F3B54F92-0CD2-46DD-A742-E3BF5DEFC130}" type="datetimeFigureOut">
              <a:rPr lang="ru-RU" smtClean="0"/>
              <a:t>16.11.2025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F5B868-C16F-41B6-B6C2-AEAA85D75745}" type="slidenum">
              <a:rPr lang="ru-RU" smtClean="0"/>
              <a:t>‹#›</a:t>
            </a:fld>
            <a:endParaRPr lang="ru-RU"/>
          </a:p>
        </p:txBody>
      </p:sp>
    </p:spTree>
    <p:extLst>
      <p:ext uri="{BB962C8B-B14F-4D97-AF65-F5344CB8AC3E}">
        <p14:creationId xmlns:p14="http://schemas.microsoft.com/office/powerpoint/2010/main" val="90531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54F92-0CD2-46DD-A742-E3BF5DEFC130}" type="datetimeFigureOut">
              <a:rPr lang="ru-RU" smtClean="0"/>
              <a:t>16.11.2025</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5B868-C16F-41B6-B6C2-AEAA85D75745}" type="slidenum">
              <a:rPr lang="ru-RU" smtClean="0"/>
              <a:t>‹#›</a:t>
            </a:fld>
            <a:endParaRPr lang="ru-RU"/>
          </a:p>
        </p:txBody>
      </p:sp>
    </p:spTree>
    <p:extLst>
      <p:ext uri="{BB962C8B-B14F-4D97-AF65-F5344CB8AC3E}">
        <p14:creationId xmlns:p14="http://schemas.microsoft.com/office/powerpoint/2010/main" val="1061220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71664" y="1423753"/>
            <a:ext cx="7992888" cy="1470025"/>
          </a:xfrm>
        </p:spPr>
        <p:txBody>
          <a:bodyPr>
            <a:normAutofit/>
          </a:bodyPr>
          <a:lstStyle/>
          <a:p>
            <a:r>
              <a:rPr lang="kk-KZ" sz="2400" dirty="0">
                <a:solidFill>
                  <a:srgbClr val="002060"/>
                </a:solidFill>
                <a:effectLst/>
                <a:latin typeface="Times New Roman" panose="02020603050405020304" pitchFamily="18" charset="0"/>
                <a:ea typeface="Times New Roman" panose="02020603050405020304" pitchFamily="18" charset="0"/>
              </a:rPr>
              <a:t>Робототехникалық құрылғыларды құрастыру негіздері. </a:t>
            </a:r>
            <a:r>
              <a:rPr lang="kk-KZ" sz="2400" b="1" dirty="0">
                <a:solidFill>
                  <a:schemeClr val="accent1">
                    <a:lumMod val="75000"/>
                  </a:schemeClr>
                </a:solidFill>
                <a:latin typeface="Arial" panose="020B0604020202020204" pitchFamily="34" charset="0"/>
                <a:cs typeface="Arial" panose="020B0604020202020204" pitchFamily="34" charset="0"/>
              </a:rPr>
              <a:t>LEGO MINDSTORM </a:t>
            </a:r>
            <a:r>
              <a:rPr lang="kk-KZ" sz="2400" b="1" dirty="0" err="1">
                <a:solidFill>
                  <a:schemeClr val="accent1">
                    <a:lumMod val="75000"/>
                  </a:schemeClr>
                </a:solidFill>
                <a:latin typeface="Arial" panose="020B0604020202020204" pitchFamily="34" charset="0"/>
                <a:cs typeface="Arial" panose="020B0604020202020204" pitchFamily="34" charset="0"/>
              </a:rPr>
              <a:t>Education</a:t>
            </a:r>
            <a:r>
              <a:rPr lang="kk-KZ" sz="2400" b="1" dirty="0">
                <a:solidFill>
                  <a:schemeClr val="accent1">
                    <a:lumMod val="75000"/>
                  </a:schemeClr>
                </a:solidFill>
                <a:latin typeface="Arial" panose="020B0604020202020204" pitchFamily="34" charset="0"/>
                <a:cs typeface="Arial" panose="020B0604020202020204" pitchFamily="34" charset="0"/>
              </a:rPr>
              <a:t> </a:t>
            </a:r>
            <a:br>
              <a:rPr lang="kk-KZ" sz="2400" b="1" dirty="0">
                <a:solidFill>
                  <a:schemeClr val="accent1">
                    <a:lumMod val="75000"/>
                  </a:schemeClr>
                </a:solidFill>
                <a:latin typeface="Arial" panose="020B0604020202020204" pitchFamily="34" charset="0"/>
                <a:cs typeface="Arial" panose="020B0604020202020204" pitchFamily="34" charset="0"/>
              </a:rPr>
            </a:br>
            <a:r>
              <a:rPr lang="kk-KZ" sz="2400" b="1" dirty="0">
                <a:solidFill>
                  <a:schemeClr val="accent1">
                    <a:lumMod val="75000"/>
                  </a:schemeClr>
                </a:solidFill>
                <a:latin typeface="Arial" panose="020B0604020202020204" pitchFamily="34" charset="0"/>
                <a:cs typeface="Arial" panose="020B0604020202020204" pitchFamily="34" charset="0"/>
              </a:rPr>
              <a:t>жинағы</a:t>
            </a:r>
            <a:r>
              <a:rPr lang="kk-KZ" sz="2400" i="1" dirty="0"/>
              <a:t> </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
        <p:nvSpPr>
          <p:cNvPr id="3" name="Прямоугольник 2">
            <a:extLst>
              <a:ext uri="{FF2B5EF4-FFF2-40B4-BE49-F238E27FC236}">
                <a16:creationId xmlns:a16="http://schemas.microsoft.com/office/drawing/2014/main" id="{9B117A76-7B73-4EB6-9EA5-64B943DB3877}"/>
              </a:ext>
            </a:extLst>
          </p:cNvPr>
          <p:cNvSpPr/>
          <p:nvPr/>
        </p:nvSpPr>
        <p:spPr>
          <a:xfrm>
            <a:off x="4632537" y="5301208"/>
            <a:ext cx="6670500" cy="923330"/>
          </a:xfrm>
          <a:prstGeom prst="rect">
            <a:avLst/>
          </a:prstGeom>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r"/>
            <a:r>
              <a:rPr lang="kk-KZ" b="1" dirty="0">
                <a:solidFill>
                  <a:schemeClr val="accent1">
                    <a:lumMod val="75000"/>
                  </a:schemeClr>
                </a:solidFill>
                <a:latin typeface="Arial" panose="020B0604020202020204" pitchFamily="34" charset="0"/>
                <a:cs typeface="Arial" panose="020B0604020202020204" pitchFamily="34" charset="0"/>
              </a:rPr>
              <a:t>Шекербекова Ш.Т.</a:t>
            </a:r>
          </a:p>
          <a:p>
            <a:pPr lvl="0"/>
            <a:r>
              <a:rPr lang="kk-KZ" b="1" dirty="0">
                <a:solidFill>
                  <a:schemeClr val="accent1">
                    <a:lumMod val="75000"/>
                  </a:schemeClr>
                </a:solidFill>
                <a:latin typeface="Arial" panose="020B0604020202020204" pitchFamily="34" charset="0"/>
                <a:cs typeface="Arial" panose="020B0604020202020204" pitchFamily="34" charset="0"/>
              </a:rPr>
              <a:t>Информатика және білімді ақпараттандыру кафедрасы,</a:t>
            </a:r>
          </a:p>
          <a:p>
            <a:pPr lvl="0"/>
            <a:r>
              <a:rPr lang="kk-KZ" b="1" dirty="0">
                <a:solidFill>
                  <a:schemeClr val="accent1">
                    <a:lumMod val="75000"/>
                  </a:schemeClr>
                </a:solidFill>
                <a:latin typeface="Arial" panose="020B0604020202020204" pitchFamily="34" charset="0"/>
                <a:cs typeface="Arial" panose="020B0604020202020204" pitchFamily="34" charset="0"/>
              </a:rPr>
              <a:t>Педагогика ғылымдарының кандидаты, профессор </a:t>
            </a:r>
            <a:r>
              <a:rPr lang="kk-KZ" b="1" dirty="0" err="1">
                <a:solidFill>
                  <a:schemeClr val="accent1">
                    <a:lumMod val="75000"/>
                  </a:schemeClr>
                </a:solidFill>
                <a:latin typeface="Arial" panose="020B0604020202020204" pitchFamily="34" charset="0"/>
                <a:cs typeface="Arial" panose="020B0604020202020204" pitchFamily="34" charset="0"/>
              </a:rPr>
              <a:t>м.а</a:t>
            </a:r>
            <a:r>
              <a:rPr lang="kk-KZ" b="1" dirty="0">
                <a:solidFill>
                  <a:schemeClr val="accent1">
                    <a:lumMod val="75000"/>
                  </a:schemeClr>
                </a:solidFill>
                <a:latin typeface="Arial" panose="020B0604020202020204" pitchFamily="34" charset="0"/>
                <a:cs typeface="Arial" panose="020B0604020202020204" pitchFamily="34" charset="0"/>
              </a:rPr>
              <a:t>. </a:t>
            </a:r>
            <a:endParaRPr lang="ru-RU" b="1" dirty="0">
              <a:solidFill>
                <a:schemeClr val="accent1">
                  <a:lumMod val="75000"/>
                </a:schemeClr>
              </a:solidFill>
              <a:latin typeface="Arial" panose="020B0604020202020204" pitchFamily="34" charset="0"/>
              <a:cs typeface="Arial" panose="020B0604020202020204" pitchFamily="34" charset="0"/>
            </a:endParaRPr>
          </a:p>
        </p:txBody>
      </p:sp>
      <p:sp>
        <p:nvSpPr>
          <p:cNvPr id="4" name="TextBox 8">
            <a:extLst>
              <a:ext uri="{FF2B5EF4-FFF2-40B4-BE49-F238E27FC236}">
                <a16:creationId xmlns:a16="http://schemas.microsoft.com/office/drawing/2014/main" id="{97668EBA-7657-4CF1-8738-A761964DCCE1}"/>
              </a:ext>
            </a:extLst>
          </p:cNvPr>
          <p:cNvSpPr txBox="1">
            <a:spLocks noChangeArrowheads="1"/>
          </p:cNvSpPr>
          <p:nvPr/>
        </p:nvSpPr>
        <p:spPr bwMode="auto">
          <a:xfrm>
            <a:off x="2423592" y="781059"/>
            <a:ext cx="81106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kk-KZ" altLang="ru-RU" b="1" dirty="0">
                <a:solidFill>
                  <a:srgbClr val="002060"/>
                </a:solidFill>
                <a:cs typeface="Arial" panose="020B0604020202020204" pitchFamily="34" charset="0"/>
              </a:rPr>
              <a:t>«Информатиканы оқытудағы робототехникалық жүйелері» пәні</a:t>
            </a:r>
            <a:endParaRPr lang="ru-RU" altLang="ru-RU" b="1" dirty="0">
              <a:solidFill>
                <a:srgbClr val="002060"/>
              </a:solidFill>
              <a:cs typeface="Arial" panose="020B0604020202020204" pitchFamily="34" charset="0"/>
            </a:endParaRPr>
          </a:p>
        </p:txBody>
      </p:sp>
      <p:pic>
        <p:nvPicPr>
          <p:cNvPr id="7" name="Рисунок 6" descr="https://i2.wp.com/hotuser.ru/images/stories/68/945544_ev3_coresetcharger1.jpg">
            <a:extLst>
              <a:ext uri="{FF2B5EF4-FFF2-40B4-BE49-F238E27FC236}">
                <a16:creationId xmlns:a16="http://schemas.microsoft.com/office/drawing/2014/main" id="{1B9C335E-7597-4FFD-B9FF-8D4498D192F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384" y="2348880"/>
            <a:ext cx="4447639" cy="3107004"/>
          </a:xfrm>
          <a:prstGeom prst="rect">
            <a:avLst/>
          </a:prstGeom>
          <a:noFill/>
          <a:ln>
            <a:noFill/>
          </a:ln>
        </p:spPr>
      </p:pic>
    </p:spTree>
    <p:extLst>
      <p:ext uri="{BB962C8B-B14F-4D97-AF65-F5344CB8AC3E}">
        <p14:creationId xmlns:p14="http://schemas.microsoft.com/office/powerpoint/2010/main" val="24831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7528" y="332656"/>
            <a:ext cx="8352928" cy="3416320"/>
          </a:xfrm>
          <a:prstGeom prst="rect">
            <a:avLst/>
          </a:prstGeom>
        </p:spPr>
        <p:txBody>
          <a:bodyPr wrap="square">
            <a:spAutoFit/>
          </a:bodyPr>
          <a:lstStyle/>
          <a:p>
            <a:r>
              <a:rPr lang="ru-RU" sz="2400" dirty="0" err="1">
                <a:solidFill>
                  <a:schemeClr val="accent1">
                    <a:lumMod val="75000"/>
                  </a:schemeClr>
                </a:solidFill>
                <a:latin typeface="Arial" panose="020B0604020202020204" pitchFamily="34" charset="0"/>
                <a:cs typeface="Arial" panose="020B0604020202020204" pitchFamily="34" charset="0"/>
              </a:rPr>
              <a:t>Үлкен</a:t>
            </a:r>
            <a:r>
              <a:rPr lang="ru-RU" sz="2400" dirty="0">
                <a:solidFill>
                  <a:schemeClr val="accent1">
                    <a:lumMod val="75000"/>
                  </a:schemeClr>
                </a:solidFill>
                <a:latin typeface="Arial" panose="020B0604020202020204" pitchFamily="34" charset="0"/>
                <a:cs typeface="Arial" panose="020B0604020202020204" pitchFamily="34" charset="0"/>
              </a:rPr>
              <a:t> EV3 серво моторы, </a:t>
            </a:r>
            <a:r>
              <a:rPr lang="ru-RU" sz="2400" dirty="0" err="1">
                <a:solidFill>
                  <a:schemeClr val="accent1">
                    <a:lumMod val="75000"/>
                  </a:schemeClr>
                </a:solidFill>
                <a:latin typeface="Arial" panose="020B0604020202020204" pitchFamily="34" charset="0"/>
                <a:cs typeface="Arial" panose="020B0604020202020204" pitchFamily="34" charset="0"/>
              </a:rPr>
              <a:t>екі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жиынтықта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жаңа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микрокомпьютеріне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арналған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Кіріктірілген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айналу</a:t>
            </a:r>
            <a:r>
              <a:rPr lang="ru-RU" sz="2400" dirty="0">
                <a:solidFill>
                  <a:schemeClr val="accent1">
                    <a:lumMod val="75000"/>
                  </a:schemeClr>
                </a:solidFill>
                <a:latin typeface="Arial" panose="020B0604020202020204" pitchFamily="34" charset="0"/>
                <a:cs typeface="Arial" panose="020B0604020202020204" pitchFamily="34" charset="0"/>
              </a:rPr>
              <a:t> сенсоры </a:t>
            </a:r>
            <a:r>
              <a:rPr lang="ru-RU" sz="2400" dirty="0" err="1">
                <a:solidFill>
                  <a:schemeClr val="accent1">
                    <a:lumMod val="75000"/>
                  </a:schemeClr>
                </a:solidFill>
                <a:latin typeface="Arial" panose="020B0604020202020204" pitchFamily="34" charset="0"/>
                <a:cs typeface="Arial" panose="020B0604020202020204" pitchFamily="34" charset="0"/>
              </a:rPr>
              <a:t>бір</a:t>
            </a:r>
            <a:r>
              <a:rPr lang="ru-RU" sz="2400" dirty="0">
                <a:solidFill>
                  <a:schemeClr val="accent1">
                    <a:lumMod val="75000"/>
                  </a:schemeClr>
                </a:solidFill>
                <a:latin typeface="Arial" panose="020B0604020202020204" pitchFamily="34" charset="0"/>
                <a:cs typeface="Arial" panose="020B0604020202020204" pitchFamily="34" charset="0"/>
              </a:rPr>
              <a:t> градус </a:t>
            </a:r>
            <a:r>
              <a:rPr lang="ru-RU" sz="2400" dirty="0" err="1">
                <a:solidFill>
                  <a:schemeClr val="accent1">
                    <a:lumMod val="75000"/>
                  </a:schemeClr>
                </a:solidFill>
                <a:latin typeface="Arial" panose="020B0604020202020204" pitchFamily="34" charset="0"/>
                <a:cs typeface="Arial" panose="020B0604020202020204" pitchFamily="34" charset="0"/>
              </a:rPr>
              <a:t>дәлдікпен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жүргізеді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Бұл</a:t>
            </a:r>
            <a:r>
              <a:rPr lang="ru-RU" sz="2400" dirty="0">
                <a:solidFill>
                  <a:schemeClr val="accent1">
                    <a:lumMod val="75000"/>
                  </a:schemeClr>
                </a:solidFill>
                <a:latin typeface="Arial" panose="020B0604020202020204" pitchFamily="34" charset="0"/>
                <a:cs typeface="Arial" panose="020B0604020202020204" pitchFamily="34" charset="0"/>
              </a:rPr>
              <a:t> сенсор </a:t>
            </a:r>
            <a:r>
              <a:rPr lang="ru-RU" sz="2400" dirty="0" err="1">
                <a:solidFill>
                  <a:schemeClr val="accent1">
                    <a:lumMod val="75000"/>
                  </a:schemeClr>
                </a:solidFill>
                <a:latin typeface="Arial" panose="020B0604020202020204" pitchFamily="34" charset="0"/>
                <a:cs typeface="Arial" panose="020B0604020202020204" pitchFamily="34" charset="0"/>
              </a:rPr>
              <a:t>көмегімен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басқа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қозғалтқыштарға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қосуға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бұл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роботқа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тұрақты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жылдамдықпен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береді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айналу</a:t>
            </a:r>
            <a:r>
              <a:rPr lang="ru-RU" sz="2400" dirty="0">
                <a:solidFill>
                  <a:schemeClr val="accent1">
                    <a:lumMod val="75000"/>
                  </a:schemeClr>
                </a:solidFill>
                <a:latin typeface="Arial" panose="020B0604020202020204" pitchFamily="34" charset="0"/>
                <a:cs typeface="Arial" panose="020B0604020202020204" pitchFamily="34" charset="0"/>
              </a:rPr>
              <a:t> сенсоры </a:t>
            </a:r>
            <a:r>
              <a:rPr lang="ru-RU" sz="2400" dirty="0" err="1">
                <a:solidFill>
                  <a:schemeClr val="accent1">
                    <a:lumMod val="75000"/>
                  </a:schemeClr>
                </a:solidFill>
                <a:latin typeface="Arial" panose="020B0604020202020204" pitchFamily="34" charset="0"/>
                <a:cs typeface="Arial" panose="020B0604020202020204" pitchFamily="34" charset="0"/>
              </a:rPr>
              <a:t>әртүрлі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эксперименттер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кезінде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жылдамдық</a:t>
            </a:r>
            <a:r>
              <a:rPr lang="ru-RU" sz="2400" dirty="0">
                <a:solidFill>
                  <a:schemeClr val="accent1">
                    <a:lumMod val="75000"/>
                  </a:schemeClr>
                </a:solidFill>
                <a:latin typeface="Arial" panose="020B0604020202020204" pitchFamily="34" charset="0"/>
                <a:cs typeface="Arial" panose="020B0604020202020204" pitchFamily="34" charset="0"/>
              </a:rPr>
              <a:t> пен </a:t>
            </a:r>
            <a:r>
              <a:rPr lang="ru-RU" sz="2400" dirty="0" err="1">
                <a:solidFill>
                  <a:schemeClr val="accent1">
                    <a:lumMod val="75000"/>
                  </a:schemeClr>
                </a:solidFill>
                <a:latin typeface="Arial" panose="020B0604020202020204" pitchFamily="34" charset="0"/>
                <a:cs typeface="Arial" panose="020B0604020202020204" pitchFamily="34" charset="0"/>
              </a:rPr>
              <a:t>қашықтық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туралы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мәліметтерді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дәл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оқу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қолданылуы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a:t>
            </a:r>
            <a:r>
              <a:rPr lang="ru-RU" sz="2400" dirty="0">
                <a:solidFill>
                  <a:schemeClr val="accent1">
                    <a:lumMod val="75000"/>
                  </a:schemeClr>
                </a:solidFill>
                <a:latin typeface="Arial" panose="020B0604020202020204" pitchFamily="34" charset="0"/>
                <a:cs typeface="Arial" panose="020B0604020202020204" pitchFamily="34" charset="0"/>
              </a:rPr>
              <a:t>.</a:t>
            </a:r>
          </a:p>
        </p:txBody>
      </p:sp>
      <p:pic>
        <p:nvPicPr>
          <p:cNvPr id="3" name="Рисунок 2" descr="https://i2.wp.com/hotuser.ru/images/stories/68/large_45502-11.jpg"/>
          <p:cNvPicPr/>
          <p:nvPr/>
        </p:nvPicPr>
        <p:blipFill>
          <a:blip r:embed="rId2">
            <a:extLst>
              <a:ext uri="{28A0092B-C50C-407E-A947-70E740481C1C}">
                <a14:useLocalDpi xmlns:a14="http://schemas.microsoft.com/office/drawing/2010/main" val="0"/>
              </a:ext>
            </a:extLst>
          </a:blip>
          <a:srcRect/>
          <a:stretch>
            <a:fillRect/>
          </a:stretch>
        </p:blipFill>
        <p:spPr bwMode="auto">
          <a:xfrm>
            <a:off x="3066232" y="4077072"/>
            <a:ext cx="2448272" cy="1872208"/>
          </a:xfrm>
          <a:prstGeom prst="rect">
            <a:avLst/>
          </a:prstGeom>
          <a:noFill/>
          <a:ln>
            <a:noFill/>
          </a:ln>
        </p:spPr>
      </p:pic>
    </p:spTree>
    <p:extLst>
      <p:ext uri="{BB962C8B-B14F-4D97-AF65-F5344CB8AC3E}">
        <p14:creationId xmlns:p14="http://schemas.microsoft.com/office/powerpoint/2010/main" val="1316847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27176" y="692696"/>
            <a:ext cx="8280920" cy="2308324"/>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LEGO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Medium</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Robot</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Servo</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Motor</a:t>
            </a:r>
            <a:r>
              <a:rPr lang="ru-RU" sz="2400" dirty="0">
                <a:solidFill>
                  <a:schemeClr val="accent1">
                    <a:lumMod val="75000"/>
                  </a:schemeClr>
                </a:solidFill>
                <a:latin typeface="Arial" panose="020B0604020202020204" pitchFamily="34" charset="0"/>
                <a:cs typeface="Arial" panose="020B0604020202020204" pitchFamily="34" charset="0"/>
              </a:rPr>
              <a:t> робот </a:t>
            </a:r>
            <a:r>
              <a:rPr lang="ru-RU" sz="2400" dirty="0" err="1">
                <a:solidFill>
                  <a:schemeClr val="accent1">
                    <a:lumMod val="75000"/>
                  </a:schemeClr>
                </a:solidFill>
                <a:latin typeface="Arial" panose="020B0604020202020204" pitchFamily="34" charset="0"/>
                <a:cs typeface="Arial" panose="020B0604020202020204" pitchFamily="34" charset="0"/>
              </a:rPr>
              <a:t>өлшемі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жауаптылығы</a:t>
            </a:r>
            <a:r>
              <a:rPr lang="ru-RU" sz="2400" dirty="0">
                <a:solidFill>
                  <a:schemeClr val="accent1">
                    <a:lumMod val="75000"/>
                  </a:schemeClr>
                </a:solidFill>
                <a:latin typeface="Arial" panose="020B0604020202020204" pitchFamily="34" charset="0"/>
                <a:cs typeface="Arial" panose="020B0604020202020204" pitchFamily="34" charset="0"/>
              </a:rPr>
              <a:t> мен </a:t>
            </a:r>
            <a:r>
              <a:rPr lang="ru-RU" sz="2400" dirty="0" err="1">
                <a:solidFill>
                  <a:schemeClr val="accent1">
                    <a:lumMod val="75000"/>
                  </a:schemeClr>
                </a:solidFill>
                <a:latin typeface="Arial" panose="020B0604020202020204" pitchFamily="34" charset="0"/>
                <a:cs typeface="Arial" panose="020B0604020202020204" pitchFamily="34" charset="0"/>
              </a:rPr>
              <a:t>жылдамдығы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жүктеме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сыйымдылығынан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маңызды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қосымшалар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ең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қолайлы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Кіріктірілген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сенсорының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дәлдігі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бір</a:t>
            </a:r>
            <a:r>
              <a:rPr lang="ru-RU" sz="2400" dirty="0">
                <a:solidFill>
                  <a:schemeClr val="accent1">
                    <a:lumMod val="75000"/>
                  </a:schemeClr>
                </a:solidFill>
                <a:latin typeface="Arial" panose="020B0604020202020204" pitchFamily="34" charset="0"/>
                <a:cs typeface="Arial" panose="020B0604020202020204" pitchFamily="34" charset="0"/>
              </a:rPr>
              <a:t> градус. EV3 </a:t>
            </a:r>
            <a:r>
              <a:rPr lang="ru-RU" sz="2400" dirty="0" err="1">
                <a:solidFill>
                  <a:schemeClr val="accent1">
                    <a:lumMod val="75000"/>
                  </a:schemeClr>
                </a:solidFill>
                <a:latin typeface="Arial" panose="020B0604020202020204" pitchFamily="34" charset="0"/>
                <a:cs typeface="Arial" panose="020B0604020202020204" pitchFamily="34" charset="0"/>
              </a:rPr>
              <a:t>бағдарламалық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құрылғыларды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автоматты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түрде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анықтайды</a:t>
            </a:r>
            <a:r>
              <a:rPr lang="ru-RU" sz="2400" dirty="0">
                <a:solidFill>
                  <a:schemeClr val="accent1">
                    <a:lumMod val="75000"/>
                  </a:schemeClr>
                </a:solidFill>
                <a:latin typeface="Arial" panose="020B0604020202020204" pitchFamily="34" charset="0"/>
                <a:cs typeface="Arial" panose="020B0604020202020204" pitchFamily="34" charset="0"/>
              </a:rPr>
              <a:t>.</a:t>
            </a:r>
          </a:p>
        </p:txBody>
      </p:sp>
      <p:pic>
        <p:nvPicPr>
          <p:cNvPr id="3" name="Рисунок 2" descr="https://i0.wp.com/hotuser.ru/images/stories/68/large_45503-11.jpg"/>
          <p:cNvPicPr/>
          <p:nvPr/>
        </p:nvPicPr>
        <p:blipFill>
          <a:blip r:embed="rId2">
            <a:extLst>
              <a:ext uri="{28A0092B-C50C-407E-A947-70E740481C1C}">
                <a14:useLocalDpi xmlns:a14="http://schemas.microsoft.com/office/drawing/2010/main" val="0"/>
              </a:ext>
            </a:extLst>
          </a:blip>
          <a:srcRect/>
          <a:stretch>
            <a:fillRect/>
          </a:stretch>
        </p:blipFill>
        <p:spPr bwMode="auto">
          <a:xfrm>
            <a:off x="3172148" y="3212976"/>
            <a:ext cx="2592288" cy="1787382"/>
          </a:xfrm>
          <a:prstGeom prst="rect">
            <a:avLst/>
          </a:prstGeom>
          <a:noFill/>
          <a:ln>
            <a:noFill/>
          </a:ln>
        </p:spPr>
      </p:pic>
    </p:spTree>
    <p:extLst>
      <p:ext uri="{BB962C8B-B14F-4D97-AF65-F5344CB8AC3E}">
        <p14:creationId xmlns:p14="http://schemas.microsoft.com/office/powerpoint/2010/main" val="632286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908720"/>
            <a:ext cx="8352928" cy="2308324"/>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LEGO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Medium</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Robot</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Servo</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Motor</a:t>
            </a:r>
            <a:r>
              <a:rPr lang="ru-RU" sz="2400" dirty="0">
                <a:solidFill>
                  <a:schemeClr val="accent1">
                    <a:lumMod val="75000"/>
                  </a:schemeClr>
                </a:solidFill>
                <a:latin typeface="Arial" panose="020B0604020202020204" pitchFamily="34" charset="0"/>
                <a:cs typeface="Arial" panose="020B0604020202020204" pitchFamily="34" charset="0"/>
              </a:rPr>
              <a:t> робот </a:t>
            </a:r>
            <a:r>
              <a:rPr lang="ru-RU" sz="2400" dirty="0" err="1">
                <a:solidFill>
                  <a:schemeClr val="accent1">
                    <a:lumMod val="75000"/>
                  </a:schemeClr>
                </a:solidFill>
                <a:latin typeface="Arial" panose="020B0604020202020204" pitchFamily="34" charset="0"/>
                <a:cs typeface="Arial" panose="020B0604020202020204" pitchFamily="34" charset="0"/>
              </a:rPr>
              <a:t>өлшемі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жауаптылығы</a:t>
            </a:r>
            <a:r>
              <a:rPr lang="ru-RU" sz="2400" dirty="0">
                <a:solidFill>
                  <a:schemeClr val="accent1">
                    <a:lumMod val="75000"/>
                  </a:schemeClr>
                </a:solidFill>
                <a:latin typeface="Arial" panose="020B0604020202020204" pitchFamily="34" charset="0"/>
                <a:cs typeface="Arial" panose="020B0604020202020204" pitchFamily="34" charset="0"/>
              </a:rPr>
              <a:t> мен </a:t>
            </a:r>
            <a:r>
              <a:rPr lang="ru-RU" sz="2400" dirty="0" err="1">
                <a:solidFill>
                  <a:schemeClr val="accent1">
                    <a:lumMod val="75000"/>
                  </a:schemeClr>
                </a:solidFill>
                <a:latin typeface="Arial" panose="020B0604020202020204" pitchFamily="34" charset="0"/>
                <a:cs typeface="Arial" panose="020B0604020202020204" pitchFamily="34" charset="0"/>
              </a:rPr>
              <a:t>жылдамдығы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жүктеме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сыйымдылығынан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маңызды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қосымшалар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ең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қолайлы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Кіріктірілген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сенсорының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дәлдігі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бір</a:t>
            </a:r>
            <a:r>
              <a:rPr lang="ru-RU" sz="2400" dirty="0">
                <a:solidFill>
                  <a:schemeClr val="accent1">
                    <a:lumMod val="75000"/>
                  </a:schemeClr>
                </a:solidFill>
                <a:latin typeface="Arial" panose="020B0604020202020204" pitchFamily="34" charset="0"/>
                <a:cs typeface="Arial" panose="020B0604020202020204" pitchFamily="34" charset="0"/>
              </a:rPr>
              <a:t> градус. EV3 </a:t>
            </a:r>
            <a:r>
              <a:rPr lang="ru-RU" sz="2400" dirty="0" err="1">
                <a:solidFill>
                  <a:schemeClr val="accent1">
                    <a:lumMod val="75000"/>
                  </a:schemeClr>
                </a:solidFill>
                <a:latin typeface="Arial" panose="020B0604020202020204" pitchFamily="34" charset="0"/>
                <a:cs typeface="Arial" panose="020B0604020202020204" pitchFamily="34" charset="0"/>
              </a:rPr>
              <a:t>бағдарламалық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құрылғыларды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автоматты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түрде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анықтайды</a:t>
            </a:r>
            <a:r>
              <a:rPr lang="ru-RU" sz="2400" dirty="0">
                <a:solidFill>
                  <a:schemeClr val="accent1">
                    <a:lumMod val="7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240916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332656"/>
            <a:ext cx="8496944" cy="3785652"/>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EV3 </a:t>
            </a:r>
            <a:r>
              <a:rPr lang="ru-RU" sz="2400" dirty="0" err="1">
                <a:solidFill>
                  <a:schemeClr val="accent1">
                    <a:lumMod val="75000"/>
                  </a:schemeClr>
                </a:solidFill>
                <a:latin typeface="Arial" panose="020B0604020202020204" pitchFamily="34" charset="0"/>
                <a:cs typeface="Arial" panose="020B0604020202020204" pitchFamily="34" charset="0"/>
              </a:rPr>
              <a:t>цифрлық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ультрадыбыстық</a:t>
            </a:r>
            <a:r>
              <a:rPr lang="ru-RU" sz="2400" dirty="0">
                <a:solidFill>
                  <a:schemeClr val="accent1">
                    <a:lumMod val="75000"/>
                  </a:schemeClr>
                </a:solidFill>
                <a:latin typeface="Arial" panose="020B0604020202020204" pitchFamily="34" charset="0"/>
                <a:cs typeface="Arial" panose="020B0604020202020204" pitchFamily="34" charset="0"/>
              </a:rPr>
              <a:t> сенсоры, </a:t>
            </a:r>
            <a:r>
              <a:rPr lang="ru-RU" sz="2400" dirty="0" err="1">
                <a:solidFill>
                  <a:schemeClr val="accent1">
                    <a:lumMod val="75000"/>
                  </a:schemeClr>
                </a:solidFill>
                <a:latin typeface="Arial" panose="020B0604020202020204" pitchFamily="34" charset="0"/>
                <a:cs typeface="Arial" panose="020B0604020202020204" pitchFamily="34" charset="0"/>
              </a:rPr>
              <a:t>ол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дыбыс</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толқындарын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шығарады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олардың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заттардан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шағылуын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объектілерге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дейінгі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қашықтықты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жалғыз</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толқындарды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шығару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арқылы</a:t>
            </a:r>
            <a:r>
              <a:rPr lang="ru-RU" sz="2400" dirty="0">
                <a:solidFill>
                  <a:schemeClr val="accent1">
                    <a:lumMod val="75000"/>
                  </a:schemeClr>
                </a:solidFill>
                <a:latin typeface="Arial" panose="020B0604020202020204" pitchFamily="34" charset="0"/>
                <a:cs typeface="Arial" panose="020B0604020202020204" pitchFamily="34" charset="0"/>
              </a:rPr>
              <a:t> оны </a:t>
            </a:r>
            <a:r>
              <a:rPr lang="ru-RU" sz="2400" dirty="0" err="1">
                <a:solidFill>
                  <a:schemeClr val="accent1">
                    <a:lumMod val="75000"/>
                  </a:schemeClr>
                </a:solidFill>
                <a:latin typeface="Arial" panose="020B0604020202020204" pitchFamily="34" charset="0"/>
                <a:cs typeface="Arial" panose="020B0604020202020204" pitchFamily="34" charset="0"/>
              </a:rPr>
              <a:t>дыбыс</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режимінде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объектілердің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болуын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пайдалануға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Сенсор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бағдарламаларды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іске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қосатын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дыбыс</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толқындарын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қабылдайды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Мысалы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сенсорды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қозғалысты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бақылау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жүйесін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сондай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вагондар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арасындағы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қашықтықты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a:t>
            </a:r>
          </a:p>
        </p:txBody>
      </p:sp>
      <p:pic>
        <p:nvPicPr>
          <p:cNvPr id="3" name="Рисунок 2" descr="https://i2.wp.com/hotuser.ru/images/stories/68/large_45504-11_copy.jpg"/>
          <p:cNvPicPr/>
          <p:nvPr/>
        </p:nvPicPr>
        <p:blipFill>
          <a:blip r:embed="rId2">
            <a:extLst>
              <a:ext uri="{28A0092B-C50C-407E-A947-70E740481C1C}">
                <a14:useLocalDpi xmlns:a14="http://schemas.microsoft.com/office/drawing/2010/main" val="0"/>
              </a:ext>
            </a:extLst>
          </a:blip>
          <a:srcRect/>
          <a:stretch>
            <a:fillRect/>
          </a:stretch>
        </p:blipFill>
        <p:spPr bwMode="auto">
          <a:xfrm>
            <a:off x="2711624" y="4437112"/>
            <a:ext cx="1512168" cy="1224136"/>
          </a:xfrm>
          <a:prstGeom prst="rect">
            <a:avLst/>
          </a:prstGeom>
          <a:noFill/>
          <a:ln>
            <a:noFill/>
          </a:ln>
        </p:spPr>
      </p:pic>
      <p:pic>
        <p:nvPicPr>
          <p:cNvPr id="4" name="Рисунок 3" descr="https://i1.wp.com/hotuser.ru/images/stories/68/5d8d26e50a6154d4d562259d541553a33f2f95e6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5766" y="4459972"/>
            <a:ext cx="1742362" cy="1201276"/>
          </a:xfrm>
          <a:prstGeom prst="rect">
            <a:avLst/>
          </a:prstGeom>
          <a:noFill/>
          <a:ln>
            <a:noFill/>
          </a:ln>
        </p:spPr>
      </p:pic>
    </p:spTree>
    <p:extLst>
      <p:ext uri="{BB962C8B-B14F-4D97-AF65-F5344CB8AC3E}">
        <p14:creationId xmlns:p14="http://schemas.microsoft.com/office/powerpoint/2010/main" val="2940405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520" y="332656"/>
            <a:ext cx="8640960" cy="3785652"/>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LEGO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микрокомпьютерінің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сандық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a:t>
            </a:r>
            <a:r>
              <a:rPr lang="ru-RU" sz="2400" dirty="0">
                <a:solidFill>
                  <a:schemeClr val="accent1">
                    <a:lumMod val="75000"/>
                  </a:schemeClr>
                </a:solidFill>
                <a:latin typeface="Arial" panose="020B0604020202020204" pitchFamily="34" charset="0"/>
                <a:cs typeface="Arial" panose="020B0604020202020204" pitchFamily="34" charset="0"/>
              </a:rPr>
              <a:t> сенсоры </a:t>
            </a:r>
            <a:r>
              <a:rPr lang="ru-RU" sz="2400" dirty="0" err="1">
                <a:solidFill>
                  <a:schemeClr val="accent1">
                    <a:lumMod val="75000"/>
                  </a:schemeClr>
                </a:solidFill>
                <a:latin typeface="Arial" panose="020B0604020202020204" pitchFamily="34" charset="0"/>
                <a:cs typeface="Arial" panose="020B0604020202020204" pitchFamily="34" charset="0"/>
              </a:rPr>
              <a:t>сегіз</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түрлі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түсті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оны </a:t>
            </a:r>
            <a:r>
              <a:rPr lang="ru-RU" sz="2400" dirty="0" err="1">
                <a:solidFill>
                  <a:schemeClr val="accent1">
                    <a:lumMod val="75000"/>
                  </a:schemeClr>
                </a:solidFill>
                <a:latin typeface="Arial" panose="020B0604020202020204" pitchFamily="34" charset="0"/>
                <a:cs typeface="Arial" panose="020B0604020202020204" pitchFamily="34" charset="0"/>
              </a:rPr>
              <a:t>жарық</a:t>
            </a:r>
            <a:r>
              <a:rPr lang="ru-RU" sz="2400" dirty="0">
                <a:solidFill>
                  <a:schemeClr val="accent1">
                    <a:lumMod val="75000"/>
                  </a:schemeClr>
                </a:solidFill>
                <a:latin typeface="Arial" panose="020B0604020202020204" pitchFamily="34" charset="0"/>
                <a:cs typeface="Arial" panose="020B0604020202020204" pitchFamily="34" charset="0"/>
              </a:rPr>
              <a:t> сенсоры </a:t>
            </a:r>
            <a:r>
              <a:rPr lang="ru-RU" sz="2400" dirty="0" err="1">
                <a:solidFill>
                  <a:schemeClr val="accent1">
                    <a:lumMod val="75000"/>
                  </a:schemeClr>
                </a:solidFill>
                <a:latin typeface="Arial" panose="020B0604020202020204" pitchFamily="34" charset="0"/>
                <a:cs typeface="Arial" panose="020B0604020202020204" pitchFamily="34" charset="0"/>
              </a:rPr>
              <a:t>ретінде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пайдалануға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Мұндай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сенсордың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көмегімен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пайдаланушы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сұрыптау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процесінде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көрсеткіштерін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қолданатын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сұрыптау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роботтарын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Әр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түрлі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түстердің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жарық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шағылыстарымен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тәжірибе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жасай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отырып</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сіз</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ауыл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шаруашылығында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қайта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өңдеу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орау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өнеркәсібінде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кеңінен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қолданылатын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технологияны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терең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түсінуге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a:t>
            </a:r>
          </a:p>
        </p:txBody>
      </p:sp>
      <p:pic>
        <p:nvPicPr>
          <p:cNvPr id="3" name="Рисунок 2" descr="https://i0.wp.com/hotuser.ru/images/stories/68/large_45505-11.jpg"/>
          <p:cNvPicPr/>
          <p:nvPr/>
        </p:nvPicPr>
        <p:blipFill>
          <a:blip r:embed="rId2">
            <a:extLst>
              <a:ext uri="{28A0092B-C50C-407E-A947-70E740481C1C}">
                <a14:useLocalDpi xmlns:a14="http://schemas.microsoft.com/office/drawing/2010/main" val="0"/>
              </a:ext>
            </a:extLst>
          </a:blip>
          <a:srcRect/>
          <a:stretch>
            <a:fillRect/>
          </a:stretch>
        </p:blipFill>
        <p:spPr bwMode="auto">
          <a:xfrm>
            <a:off x="2927648" y="4365104"/>
            <a:ext cx="1936616" cy="1224136"/>
          </a:xfrm>
          <a:prstGeom prst="rect">
            <a:avLst/>
          </a:prstGeom>
          <a:noFill/>
          <a:ln>
            <a:noFill/>
          </a:ln>
        </p:spPr>
      </p:pic>
      <p:pic>
        <p:nvPicPr>
          <p:cNvPr id="4" name="Рисунок 3" descr="https://i2.wp.com/hotuser.ru/images/stories/68/lego-455071.jpg"/>
          <p:cNvPicPr/>
          <p:nvPr/>
        </p:nvPicPr>
        <p:blipFill>
          <a:blip r:embed="rId3">
            <a:extLst>
              <a:ext uri="{28A0092B-C50C-407E-A947-70E740481C1C}">
                <a14:useLocalDpi xmlns:a14="http://schemas.microsoft.com/office/drawing/2010/main" val="0"/>
              </a:ext>
            </a:extLst>
          </a:blip>
          <a:srcRect/>
          <a:stretch>
            <a:fillRect/>
          </a:stretch>
        </p:blipFill>
        <p:spPr bwMode="auto">
          <a:xfrm>
            <a:off x="6023992" y="4395266"/>
            <a:ext cx="1728192" cy="1193974"/>
          </a:xfrm>
          <a:prstGeom prst="rect">
            <a:avLst/>
          </a:prstGeom>
          <a:noFill/>
          <a:ln>
            <a:noFill/>
          </a:ln>
        </p:spPr>
      </p:pic>
    </p:spTree>
    <p:extLst>
      <p:ext uri="{BB962C8B-B14F-4D97-AF65-F5344CB8AC3E}">
        <p14:creationId xmlns:p14="http://schemas.microsoft.com/office/powerpoint/2010/main" val="2013592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71688" y="548680"/>
            <a:ext cx="8136904" cy="3785652"/>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LEGO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Digital</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Gyro</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Sensor</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көмегімен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роботтың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айналуын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позиция мен </a:t>
            </a:r>
            <a:r>
              <a:rPr lang="ru-RU" sz="2400" dirty="0" err="1">
                <a:solidFill>
                  <a:schemeClr val="accent1">
                    <a:lumMod val="75000"/>
                  </a:schemeClr>
                </a:solidFill>
                <a:latin typeface="Arial" panose="020B0604020202020204" pitchFamily="34" charset="0"/>
                <a:cs typeface="Arial" panose="020B0604020202020204" pitchFamily="34" charset="0"/>
              </a:rPr>
              <a:t>қозғалыстың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шамалы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өзгерісін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түсіруге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a:t>
            </a:r>
          </a:p>
          <a:p>
            <a:endParaRPr lang="ru-RU" sz="2400" dirty="0">
              <a:solidFill>
                <a:schemeClr val="accent1">
                  <a:lumMod val="75000"/>
                </a:schemeClr>
              </a:solidFill>
              <a:latin typeface="Arial" panose="020B0604020202020204" pitchFamily="34" charset="0"/>
              <a:cs typeface="Arial" panose="020B0604020202020204" pitchFamily="34" charset="0"/>
            </a:endParaRPr>
          </a:p>
          <a:p>
            <a:r>
              <a:rPr lang="ru-RU" sz="2400" dirty="0" err="1">
                <a:solidFill>
                  <a:schemeClr val="accent1">
                    <a:lumMod val="75000"/>
                  </a:schemeClr>
                </a:solidFill>
                <a:latin typeface="Arial" panose="020B0604020202020204" pitchFamily="34" charset="0"/>
                <a:cs typeface="Arial" panose="020B0604020202020204" pitchFamily="34" charset="0"/>
              </a:rPr>
              <a:t>Бұл</a:t>
            </a:r>
            <a:r>
              <a:rPr lang="ru-RU" sz="2400" dirty="0">
                <a:solidFill>
                  <a:schemeClr val="accent1">
                    <a:lumMod val="75000"/>
                  </a:schemeClr>
                </a:solidFill>
                <a:latin typeface="Arial" panose="020B0604020202020204" pitchFamily="34" charset="0"/>
                <a:cs typeface="Arial" panose="020B0604020202020204" pitchFamily="34" charset="0"/>
              </a:rPr>
              <a:t> сенсор </a:t>
            </a:r>
            <a:r>
              <a:rPr lang="ru-RU" sz="2400" dirty="0" err="1">
                <a:solidFill>
                  <a:schemeClr val="accent1">
                    <a:lumMod val="75000"/>
                  </a:schemeClr>
                </a:solidFill>
                <a:latin typeface="Arial" panose="020B0604020202020204" pitchFamily="34" charset="0"/>
                <a:cs typeface="Arial" panose="020B0604020202020204" pitchFamily="34" charset="0"/>
              </a:rPr>
              <a:t>бұрыштарды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оңай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береді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бұрышты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өлшеу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режимінің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дәлдігі</a:t>
            </a:r>
            <a:r>
              <a:rPr lang="ru-RU" sz="2400" dirty="0">
                <a:solidFill>
                  <a:schemeClr val="accent1">
                    <a:lumMod val="75000"/>
                  </a:schemeClr>
                </a:solidFill>
                <a:latin typeface="Arial" panose="020B0604020202020204" pitchFamily="34" charset="0"/>
                <a:cs typeface="Arial" panose="020B0604020202020204" pitchFamily="34" charset="0"/>
              </a:rPr>
              <a:t> +/- 3 градус), </a:t>
            </a:r>
            <a:r>
              <a:rPr lang="ru-RU" sz="2400" dirty="0" err="1">
                <a:solidFill>
                  <a:schemeClr val="accent1">
                    <a:lumMod val="75000"/>
                  </a:schemeClr>
                </a:solidFill>
                <a:latin typeface="Arial" panose="020B0604020202020204" pitchFamily="34" charset="0"/>
                <a:cs typeface="Arial" panose="020B0604020202020204" pitchFamily="34" charset="0"/>
              </a:rPr>
              <a:t>теңдестіруші</a:t>
            </a:r>
            <a:r>
              <a:rPr lang="ru-RU" sz="2400" dirty="0">
                <a:solidFill>
                  <a:schemeClr val="accent1">
                    <a:lumMod val="75000"/>
                  </a:schemeClr>
                </a:solidFill>
                <a:latin typeface="Arial" panose="020B0604020202020204" pitchFamily="34" charset="0"/>
                <a:cs typeface="Arial" panose="020B0604020202020204" pitchFamily="34" charset="0"/>
              </a:rPr>
              <a:t> робот </a:t>
            </a:r>
            <a:r>
              <a:rPr lang="ru-RU" sz="2400" dirty="0" err="1">
                <a:solidFill>
                  <a:schemeClr val="accent1">
                    <a:lumMod val="75000"/>
                  </a:schemeClr>
                </a:solidFill>
                <a:latin typeface="Arial" panose="020B0604020202020204" pitchFamily="34" charset="0"/>
                <a:cs typeface="Arial" panose="020B0604020202020204" pitchFamily="34" charset="0"/>
              </a:rPr>
              <a:t>құруға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ойын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контроллерінде</a:t>
            </a:r>
            <a:r>
              <a:rPr lang="ru-RU" sz="2400" dirty="0">
                <a:solidFill>
                  <a:schemeClr val="accent1">
                    <a:lumMod val="75000"/>
                  </a:schemeClr>
                </a:solidFill>
                <a:latin typeface="Arial" panose="020B0604020202020204" pitchFamily="34" charset="0"/>
                <a:cs typeface="Arial" panose="020B0604020202020204" pitchFamily="34" charset="0"/>
              </a:rPr>
              <a:t> де, </a:t>
            </a:r>
            <a:r>
              <a:rPr lang="ru-RU" sz="2400" dirty="0" err="1">
                <a:solidFill>
                  <a:schemeClr val="accent1">
                    <a:lumMod val="75000"/>
                  </a:schemeClr>
                </a:solidFill>
                <a:latin typeface="Arial" panose="020B0604020202020204" pitchFamily="34" charset="0"/>
                <a:cs typeface="Arial" panose="020B0604020202020204" pitchFamily="34" charset="0"/>
              </a:rPr>
              <a:t>нақты</a:t>
            </a:r>
            <a:r>
              <a:rPr lang="ru-RU" sz="2400" dirty="0">
                <a:solidFill>
                  <a:schemeClr val="accent1">
                    <a:lumMod val="75000"/>
                  </a:schemeClr>
                </a:solidFill>
                <a:latin typeface="Arial" panose="020B0604020202020204" pitchFamily="34" charset="0"/>
                <a:cs typeface="Arial" panose="020B0604020202020204" pitchFamily="34" charset="0"/>
              </a:rPr>
              <a:t> навигация </a:t>
            </a:r>
            <a:r>
              <a:rPr lang="ru-RU" sz="2400" dirty="0" err="1">
                <a:solidFill>
                  <a:schemeClr val="accent1">
                    <a:lumMod val="75000"/>
                  </a:schemeClr>
                </a:solidFill>
                <a:latin typeface="Arial" panose="020B0604020202020204" pitchFamily="34" charset="0"/>
                <a:cs typeface="Arial" panose="020B0604020202020204" pitchFamily="34" charset="0"/>
              </a:rPr>
              <a:t>жүйесінде</a:t>
            </a:r>
            <a:r>
              <a:rPr lang="ru-RU" sz="2400" dirty="0">
                <a:solidFill>
                  <a:schemeClr val="accent1">
                    <a:lumMod val="75000"/>
                  </a:schemeClr>
                </a:solidFill>
                <a:latin typeface="Arial" panose="020B0604020202020204" pitchFamily="34" charset="0"/>
                <a:cs typeface="Arial" panose="020B0604020202020204" pitchFamily="34" charset="0"/>
              </a:rPr>
              <a:t> де </a:t>
            </a:r>
            <a:r>
              <a:rPr lang="ru-RU" sz="2400" dirty="0" err="1">
                <a:solidFill>
                  <a:schemeClr val="accent1">
                    <a:lumMod val="75000"/>
                  </a:schemeClr>
                </a:solidFill>
                <a:latin typeface="Arial" panose="020B0604020202020204" pitchFamily="34" charset="0"/>
                <a:cs typeface="Arial" panose="020B0604020202020204" pitchFamily="34" charset="0"/>
              </a:rPr>
              <a:t>қолданылатын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технологияларды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зерттеуге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береді</a:t>
            </a:r>
            <a:r>
              <a:rPr lang="ru-RU" sz="2400" dirty="0">
                <a:solidFill>
                  <a:schemeClr val="accent1">
                    <a:lumMod val="7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9313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1544" y="692696"/>
            <a:ext cx="8208912" cy="4154984"/>
          </a:xfrm>
          <a:prstGeom prst="rect">
            <a:avLst/>
          </a:prstGeom>
        </p:spPr>
        <p:txBody>
          <a:bodyPr wrap="square">
            <a:spAutoFit/>
          </a:bodyPr>
          <a:lstStyle/>
          <a:p>
            <a:r>
              <a:rPr lang="ru-RU" sz="2400" dirty="0">
                <a:solidFill>
                  <a:schemeClr val="accent1">
                    <a:lumMod val="75000"/>
                  </a:schemeClr>
                </a:solidFill>
                <a:latin typeface="Arial" panose="020B0604020202020204" pitchFamily="34" charset="0"/>
                <a:cs typeface="Arial" panose="020B0604020202020204" pitchFamily="34" charset="0"/>
              </a:rPr>
              <a:t>LEGO </a:t>
            </a:r>
            <a:r>
              <a:rPr lang="ru-RU" sz="2400" dirty="0" err="1">
                <a:solidFill>
                  <a:schemeClr val="accent1">
                    <a:lumMod val="75000"/>
                  </a:schemeClr>
                </a:solidFill>
                <a:latin typeface="Arial" panose="020B0604020202020204" pitchFamily="34" charset="0"/>
                <a:cs typeface="Arial" panose="020B0604020202020204" pitchFamily="34" charset="0"/>
              </a:rPr>
              <a:t>Mindstorms</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аналогтық</a:t>
            </a:r>
            <a:r>
              <a:rPr lang="ru-RU" sz="2400" dirty="0">
                <a:solidFill>
                  <a:schemeClr val="accent1">
                    <a:lumMod val="75000"/>
                  </a:schemeClr>
                </a:solidFill>
                <a:latin typeface="Arial" panose="020B0604020202020204" pitchFamily="34" charset="0"/>
                <a:cs typeface="Arial" panose="020B0604020202020204" pitchFamily="34" charset="0"/>
              </a:rPr>
              <a:t> сенсор </a:t>
            </a:r>
            <a:r>
              <a:rPr lang="ru-RU" sz="2400" dirty="0" err="1">
                <a:solidFill>
                  <a:schemeClr val="accent1">
                    <a:lumMod val="75000"/>
                  </a:schemeClr>
                </a:solidFill>
                <a:latin typeface="Arial" panose="020B0604020202020204" pitchFamily="34" charset="0"/>
                <a:cs typeface="Arial" panose="020B0604020202020204" pitchFamily="34" charset="0"/>
              </a:rPr>
              <a:t>сенсор</a:t>
            </a:r>
            <a:r>
              <a:rPr lang="ru-RU" sz="2400" dirty="0">
                <a:solidFill>
                  <a:schemeClr val="accent1">
                    <a:lumMod val="75000"/>
                  </a:schemeClr>
                </a:solidFill>
                <a:latin typeface="Arial" panose="020B0604020202020204" pitchFamily="34" charset="0"/>
                <a:cs typeface="Arial" panose="020B0604020202020204" pitchFamily="34" charset="0"/>
              </a:rPr>
              <a:t> - </a:t>
            </a:r>
            <a:r>
              <a:rPr lang="ru-RU" sz="2400" dirty="0" err="1">
                <a:solidFill>
                  <a:schemeClr val="accent1">
                    <a:lumMod val="75000"/>
                  </a:schemeClr>
                </a:solidFill>
                <a:latin typeface="Arial" panose="020B0604020202020204" pitchFamily="34" charset="0"/>
                <a:cs typeface="Arial" panose="020B0604020202020204" pitchFamily="34" charset="0"/>
              </a:rPr>
              <a:t>бұл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түйменің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басылғанын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немесе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басылмағанын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қарапайым</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құрал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Сонымен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ол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бір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бірнеше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рет</a:t>
            </a:r>
            <a:r>
              <a:rPr lang="ru-RU" sz="2400" dirty="0">
                <a:solidFill>
                  <a:schemeClr val="accent1">
                    <a:lumMod val="75000"/>
                  </a:schemeClr>
                </a:solidFill>
                <a:latin typeface="Arial" panose="020B0604020202020204" pitchFamily="34" charset="0"/>
                <a:cs typeface="Arial" panose="020B0604020202020204" pitchFamily="34" charset="0"/>
              </a:rPr>
              <a:t> басу </a:t>
            </a:r>
            <a:r>
              <a:rPr lang="ru-RU" sz="2400" dirty="0" err="1">
                <a:solidFill>
                  <a:schemeClr val="accent1">
                    <a:lumMod val="75000"/>
                  </a:schemeClr>
                </a:solidFill>
                <a:latin typeface="Arial" panose="020B0604020202020204" pitchFamily="34" charset="0"/>
                <a:cs typeface="Arial" panose="020B0604020202020204" pitchFamily="34" charset="0"/>
              </a:rPr>
              <a:t>санын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алады</a:t>
            </a:r>
            <a:r>
              <a:rPr lang="ru-RU" sz="2400" dirty="0">
                <a:solidFill>
                  <a:schemeClr val="accent1">
                    <a:lumMod val="75000"/>
                  </a:schemeClr>
                </a:solidFill>
                <a:latin typeface="Arial" panose="020B0604020202020204" pitchFamily="34" charset="0"/>
                <a:cs typeface="Arial" panose="020B0604020202020204" pitchFamily="34" charset="0"/>
              </a:rPr>
              <a:t>. </a:t>
            </a:r>
          </a:p>
          <a:p>
            <a:endParaRPr lang="ru-RU" sz="2400" dirty="0">
              <a:solidFill>
                <a:schemeClr val="accent1">
                  <a:lumMod val="75000"/>
                </a:schemeClr>
              </a:solidFill>
              <a:latin typeface="Arial" panose="020B0604020202020204" pitchFamily="34" charset="0"/>
              <a:cs typeface="Arial" panose="020B0604020202020204" pitchFamily="34" charset="0"/>
            </a:endParaRPr>
          </a:p>
          <a:p>
            <a:r>
              <a:rPr lang="ru-RU" sz="2400" dirty="0" err="1">
                <a:solidFill>
                  <a:schemeClr val="accent1">
                    <a:lumMod val="75000"/>
                  </a:schemeClr>
                </a:solidFill>
                <a:latin typeface="Arial" panose="020B0604020202020204" pitchFamily="34" charset="0"/>
                <a:cs typeface="Arial" panose="020B0604020202020204" pitchFamily="34" charset="0"/>
              </a:rPr>
              <a:t>Студенттерге</a:t>
            </a:r>
            <a:r>
              <a:rPr lang="ru-RU" sz="2400" dirty="0">
                <a:solidFill>
                  <a:schemeClr val="accent1">
                    <a:lumMod val="75000"/>
                  </a:schemeClr>
                </a:solidFill>
                <a:latin typeface="Arial" panose="020B0604020202020204" pitchFamily="34" charset="0"/>
                <a:cs typeface="Arial" panose="020B0604020202020204" pitchFamily="34" charset="0"/>
              </a:rPr>
              <a:t> старт/</a:t>
            </a:r>
            <a:r>
              <a:rPr lang="ru-RU" sz="2400" dirty="0" err="1">
                <a:solidFill>
                  <a:schemeClr val="accent1">
                    <a:lumMod val="75000"/>
                  </a:schemeClr>
                </a:solidFill>
                <a:latin typeface="Arial" panose="020B0604020202020204" pitchFamily="34" charset="0"/>
                <a:cs typeface="Arial" panose="020B0604020202020204" pitchFamily="34" charset="0"/>
              </a:rPr>
              <a:t>тоқтату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басқару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жүйесін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немесе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лабиринттен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шығуға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қабілетті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роботтар</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жасау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пайдалы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Мұның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бәрі</a:t>
            </a:r>
            <a:r>
              <a:rPr lang="ru-RU" sz="2400" dirty="0">
                <a:solidFill>
                  <a:schemeClr val="accent1">
                    <a:lumMod val="75000"/>
                  </a:schemeClr>
                </a:solidFill>
                <a:latin typeface="Arial" panose="020B0604020202020204" pitchFamily="34" charset="0"/>
                <a:cs typeface="Arial" panose="020B0604020202020204" pitchFamily="34" charset="0"/>
              </a:rPr>
              <a:t> ас </a:t>
            </a:r>
            <a:r>
              <a:rPr lang="ru-RU" sz="2400" dirty="0" err="1">
                <a:solidFill>
                  <a:schemeClr val="accent1">
                    <a:lumMod val="75000"/>
                  </a:schemeClr>
                </a:solidFill>
                <a:latin typeface="Arial" panose="020B0604020202020204" pitchFamily="34" charset="0"/>
                <a:cs typeface="Arial" panose="020B0604020202020204" pitchFamily="34" charset="0"/>
              </a:rPr>
              <a:t>үй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құрылғыларында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компьютерлік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пернетақтада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сандық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музыкалық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аспаптарда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қолданылатын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технологияларды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терең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түсінуге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мүмкіндік</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береді</a:t>
            </a:r>
            <a:r>
              <a:rPr lang="ru-RU" sz="2400" dirty="0">
                <a:solidFill>
                  <a:schemeClr val="accent1">
                    <a:lumMod val="7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5242198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55045" y="980728"/>
            <a:ext cx="8352928" cy="3785652"/>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Конструктордың жобалау редакторында барлық негізгі алгоритмдік құрылымдар бар, ал жиынтық құрамы жеткілікті дачиктер және үлкен модельдерді жасауға мүмкіндік беретін өте көп элементтерді қосуға арналған бөлшектерден тұрады.</a:t>
            </a:r>
          </a:p>
          <a:p>
            <a:endParaRPr lang="kk-KZ" sz="2400" dirty="0">
              <a:solidFill>
                <a:schemeClr val="accent1">
                  <a:lumMod val="75000"/>
                </a:schemeClr>
              </a:solidFill>
              <a:latin typeface="Arial" panose="020B0604020202020204" pitchFamily="34" charset="0"/>
              <a:cs typeface="Arial" panose="020B0604020202020204" pitchFamily="34" charset="0"/>
            </a:endParaRPr>
          </a:p>
          <a:p>
            <a:r>
              <a:rPr lang="kk-KZ" sz="2400" dirty="0">
                <a:solidFill>
                  <a:schemeClr val="accent1">
                    <a:lumMod val="75000"/>
                  </a:schemeClr>
                </a:solidFill>
                <a:latin typeface="Arial" panose="020B0604020202020204" pitchFamily="34" charset="0"/>
                <a:cs typeface="Arial" panose="020B0604020202020204" pitchFamily="34" charset="0"/>
              </a:rPr>
              <a:t>Бөлшектер жетпесе немесе қажетті дачик болмаса, онда баланың шығармашылық мүмкіндіктерін арттыруға мүмкіндік беретін ресурстық жиынтықты сатып алуға болады. </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4381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07568" y="476672"/>
            <a:ext cx="7920880" cy="4154984"/>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Программалық қамтамасыз ету, LEGO Education WeDo сияқты, кроссплатформалық, бұл қандай да бір нақты операциялық жүйеге (OS) тәуелді болмауға мүмкіндік береді. </a:t>
            </a:r>
          </a:p>
          <a:p>
            <a:r>
              <a:rPr lang="kk-KZ" sz="2400" dirty="0">
                <a:solidFill>
                  <a:schemeClr val="accent1">
                    <a:lumMod val="75000"/>
                  </a:schemeClr>
                </a:solidFill>
                <a:latin typeface="Arial" panose="020B0604020202020204" pitchFamily="34" charset="0"/>
                <a:cs typeface="Arial" panose="020B0604020202020204" pitchFamily="34" charset="0"/>
              </a:rPr>
              <a:t>Оның екі нұсқа бар: </a:t>
            </a:r>
            <a:r>
              <a:rPr lang="kk-KZ" sz="2400" b="1" dirty="0">
                <a:solidFill>
                  <a:schemeClr val="accent1">
                    <a:lumMod val="75000"/>
                  </a:schemeClr>
                </a:solidFill>
                <a:latin typeface="Arial" panose="020B0604020202020204" pitchFamily="34" charset="0"/>
                <a:cs typeface="Arial" panose="020B0604020202020204" pitchFamily="34" charset="0"/>
              </a:rPr>
              <a:t>LEGO MINDSTORMS EV3</a:t>
            </a:r>
            <a:r>
              <a:rPr lang="kk-KZ" sz="2400" dirty="0">
                <a:solidFill>
                  <a:schemeClr val="accent1">
                    <a:lumMod val="75000"/>
                  </a:schemeClr>
                </a:solidFill>
                <a:latin typeface="Arial" panose="020B0604020202020204" pitchFamily="34" charset="0"/>
                <a:cs typeface="Arial" panose="020B0604020202020204" pitchFamily="34" charset="0"/>
              </a:rPr>
              <a:t>, ол үйде пайдалану үшін және </a:t>
            </a:r>
            <a:r>
              <a:rPr lang="kk-KZ" sz="2400" b="1" dirty="0">
                <a:solidFill>
                  <a:schemeClr val="accent1">
                    <a:lumMod val="75000"/>
                  </a:schemeClr>
                </a:solidFill>
                <a:latin typeface="Arial" panose="020B0604020202020204" pitchFamily="34" charset="0"/>
                <a:cs typeface="Arial" panose="020B0604020202020204" pitchFamily="34" charset="0"/>
              </a:rPr>
              <a:t>LEGO MINDSTORMS Education EV3</a:t>
            </a:r>
            <a:r>
              <a:rPr lang="kk-KZ" sz="2400" dirty="0">
                <a:solidFill>
                  <a:schemeClr val="accent1">
                    <a:lumMod val="75000"/>
                  </a:schemeClr>
                </a:solidFill>
                <a:latin typeface="Arial" panose="020B0604020202020204" pitchFamily="34" charset="0"/>
                <a:cs typeface="Arial" panose="020B0604020202020204" pitchFamily="34" charset="0"/>
              </a:rPr>
              <a:t>, ол білім беру саласында қолдану үшін. </a:t>
            </a:r>
          </a:p>
          <a:p>
            <a:r>
              <a:rPr lang="kk-KZ" sz="2400" dirty="0">
                <a:solidFill>
                  <a:schemeClr val="accent1">
                    <a:lumMod val="75000"/>
                  </a:schemeClr>
                </a:solidFill>
                <a:latin typeface="Arial" panose="020B0604020202020204" pitchFamily="34" charset="0"/>
                <a:cs typeface="Arial" panose="020B0604020202020204" pitchFamily="34" charset="0"/>
              </a:rPr>
              <a:t>Жинақтар бөлшектің саны ғана емес, дачиктерінің түрлерімен, сонымен қатар ұсынылған ПҚ-мен де ерекшеленеді.</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3666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91544" y="404664"/>
            <a:ext cx="8352928" cy="3046988"/>
          </a:xfrm>
          <a:prstGeom prst="rect">
            <a:avLst/>
          </a:prstGeom>
        </p:spPr>
        <p:txBody>
          <a:bodyPr wrap="square">
            <a:spAutoFit/>
          </a:bodyPr>
          <a:lstStyle/>
          <a:p>
            <a:r>
              <a:rPr lang="kk-KZ" sz="2400" i="1" dirty="0">
                <a:solidFill>
                  <a:schemeClr val="accent1">
                    <a:lumMod val="75000"/>
                  </a:schemeClr>
                </a:solidFill>
                <a:latin typeface="Arial" panose="020B0604020202020204" pitchFamily="34" charset="0"/>
                <a:cs typeface="Arial" panose="020B0604020202020204" pitchFamily="34" charset="0"/>
              </a:rPr>
              <a:t>Үйге арналған нұсқасы </a:t>
            </a:r>
            <a:r>
              <a:rPr lang="kk-KZ" sz="2400" dirty="0">
                <a:solidFill>
                  <a:schemeClr val="accent1">
                    <a:lumMod val="75000"/>
                  </a:schemeClr>
                </a:solidFill>
                <a:latin typeface="Arial" panose="020B0604020202020204" pitchFamily="34" charset="0"/>
                <a:cs typeface="Arial" panose="020B0604020202020204" pitchFamily="34" charset="0"/>
              </a:rPr>
              <a:t>бес базалық модельді құрастыру бойынша қадамдық нұсқаулықты қамтиды және әрбір базалық модельді жинауды жалғастыру үшін бес нұсқадан қоса берілген және әрбір модельге арналған бағдарлама схемасы бар, сонымен барлығы үй нұсқасында 25 БК модельдер мен программалар ұсынылады. Сондай-ақ, өз моделін жасау және программалау мүмкіндігі бар. </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6181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7528" y="425785"/>
            <a:ext cx="4656146" cy="461665"/>
          </a:xfrm>
          <a:prstGeom prst="rect">
            <a:avLst/>
          </a:prstGeom>
        </p:spPr>
        <p:txBody>
          <a:bodyPr wrap="none">
            <a:spAutoFit/>
          </a:bodyPr>
          <a:lstStyle/>
          <a:p>
            <a:r>
              <a:rPr lang="kk-KZ" sz="2400" b="1" dirty="0">
                <a:solidFill>
                  <a:schemeClr val="accent1">
                    <a:lumMod val="75000"/>
                  </a:schemeClr>
                </a:solidFill>
              </a:rPr>
              <a:t>LEGO MINDSTORMS Education EV3</a:t>
            </a:r>
            <a:endParaRPr lang="ru-RU" sz="2400" dirty="0">
              <a:solidFill>
                <a:schemeClr val="accent1">
                  <a:lumMod val="75000"/>
                </a:schemeClr>
              </a:solidFill>
            </a:endParaRPr>
          </a:p>
        </p:txBody>
      </p:sp>
      <p:sp>
        <p:nvSpPr>
          <p:cNvPr id="3" name="Прямоугольник 2"/>
          <p:cNvSpPr/>
          <p:nvPr/>
        </p:nvSpPr>
        <p:spPr>
          <a:xfrm>
            <a:off x="1909667" y="3501008"/>
            <a:ext cx="8352928" cy="1569660"/>
          </a:xfrm>
          <a:prstGeom prst="rect">
            <a:avLst/>
          </a:prstGeom>
        </p:spPr>
        <p:txBody>
          <a:bodyPr wrap="square">
            <a:spAutoFit/>
          </a:bodyPr>
          <a:lstStyle/>
          <a:p>
            <a:r>
              <a:rPr lang="kk-KZ" sz="2400" dirty="0">
                <a:solidFill>
                  <a:schemeClr val="accent1">
                    <a:lumMod val="75000"/>
                  </a:schemeClr>
                </a:solidFill>
              </a:rPr>
              <a:t>Робототехника курсын жалғастыру үшін LEGO конструкторының негізінде </a:t>
            </a:r>
            <a:r>
              <a:rPr lang="kk-KZ" sz="2400" b="1" dirty="0">
                <a:solidFill>
                  <a:schemeClr val="accent1">
                    <a:lumMod val="75000"/>
                  </a:schemeClr>
                </a:solidFill>
              </a:rPr>
              <a:t>LEGO MINDSTORMS Education EV3 </a:t>
            </a:r>
            <a:r>
              <a:rPr lang="kk-KZ" sz="2400" dirty="0">
                <a:solidFill>
                  <a:schemeClr val="accent1">
                    <a:lumMod val="75000"/>
                  </a:schemeClr>
                </a:solidFill>
              </a:rPr>
              <a:t>(541 бөлшектер) жиынтығы ұсынылады. Бұл конструктор 10 жастан жоғары оқушыларға арналған.</a:t>
            </a:r>
            <a:endParaRPr lang="ru-RU" sz="2400" dirty="0">
              <a:solidFill>
                <a:schemeClr val="accent1">
                  <a:lumMod val="75000"/>
                </a:schemeClr>
              </a:solidFill>
            </a:endParaRPr>
          </a:p>
        </p:txBody>
      </p:sp>
      <p:sp>
        <p:nvSpPr>
          <p:cNvPr id="4" name="Прямоугольник 3"/>
          <p:cNvSpPr/>
          <p:nvPr/>
        </p:nvSpPr>
        <p:spPr>
          <a:xfrm>
            <a:off x="1909668" y="1124745"/>
            <a:ext cx="7451667" cy="1200329"/>
          </a:xfrm>
          <a:prstGeom prst="rect">
            <a:avLst/>
          </a:prstGeom>
        </p:spPr>
        <p:txBody>
          <a:bodyPr wrap="square">
            <a:spAutoFit/>
          </a:bodyPr>
          <a:lstStyle/>
          <a:p>
            <a:r>
              <a:rPr lang="kk-KZ" sz="2400" dirty="0">
                <a:solidFill>
                  <a:schemeClr val="accent1">
                    <a:lumMod val="75000"/>
                  </a:schemeClr>
                </a:solidFill>
              </a:rPr>
              <a:t>Тақырыпта қарастырылатын сұрақтар:  </a:t>
            </a:r>
            <a:endParaRPr lang="ru-RU" sz="2400" dirty="0">
              <a:solidFill>
                <a:schemeClr val="accent1">
                  <a:lumMod val="75000"/>
                </a:schemeClr>
              </a:solidFill>
            </a:endParaRPr>
          </a:p>
          <a:p>
            <a:r>
              <a:rPr lang="kk-KZ" sz="2400" dirty="0">
                <a:solidFill>
                  <a:schemeClr val="accent1">
                    <a:lumMod val="75000"/>
                  </a:schemeClr>
                </a:solidFill>
              </a:rPr>
              <a:t>1</a:t>
            </a:r>
            <a:r>
              <a:rPr lang="en-US" sz="2400" dirty="0">
                <a:solidFill>
                  <a:schemeClr val="accent1">
                    <a:lumMod val="75000"/>
                  </a:schemeClr>
                </a:solidFill>
              </a:rPr>
              <a:t>.</a:t>
            </a:r>
            <a:r>
              <a:rPr lang="kk-KZ" sz="2400" dirty="0">
                <a:solidFill>
                  <a:schemeClr val="accent1">
                    <a:lumMod val="75000"/>
                  </a:schemeClr>
                </a:solidFill>
              </a:rPr>
              <a:t> Mindstorms Education EV3 роботы; </a:t>
            </a:r>
            <a:endParaRPr lang="ru-RU" sz="2400" dirty="0">
              <a:solidFill>
                <a:schemeClr val="accent1">
                  <a:lumMod val="75000"/>
                </a:schemeClr>
              </a:solidFill>
            </a:endParaRPr>
          </a:p>
          <a:p>
            <a:r>
              <a:rPr lang="kk-KZ" sz="2400" dirty="0">
                <a:solidFill>
                  <a:schemeClr val="accent1">
                    <a:lumMod val="75000"/>
                  </a:schemeClr>
                </a:solidFill>
              </a:rPr>
              <a:t>2</a:t>
            </a:r>
            <a:r>
              <a:rPr lang="en-US" sz="2400" dirty="0">
                <a:solidFill>
                  <a:schemeClr val="accent1">
                    <a:lumMod val="75000"/>
                  </a:schemeClr>
                </a:solidFill>
              </a:rPr>
              <a:t>.</a:t>
            </a:r>
            <a:r>
              <a:rPr lang="kk-KZ" sz="2400" dirty="0">
                <a:solidFill>
                  <a:schemeClr val="accent1">
                    <a:lumMod val="75000"/>
                  </a:schemeClr>
                </a:solidFill>
              </a:rPr>
              <a:t> EV3 роботының даму кезеңдері.  </a:t>
            </a:r>
            <a:endParaRPr lang="ru-RU" sz="2400" dirty="0">
              <a:solidFill>
                <a:schemeClr val="accent1">
                  <a:lumMod val="75000"/>
                </a:schemeClr>
              </a:solidFill>
            </a:endParaRPr>
          </a:p>
        </p:txBody>
      </p:sp>
    </p:spTree>
    <p:extLst>
      <p:ext uri="{BB962C8B-B14F-4D97-AF65-F5344CB8AC3E}">
        <p14:creationId xmlns:p14="http://schemas.microsoft.com/office/powerpoint/2010/main" val="26837674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7528" y="620689"/>
            <a:ext cx="8568952" cy="4893647"/>
          </a:xfrm>
          <a:prstGeom prst="rect">
            <a:avLst/>
          </a:prstGeom>
        </p:spPr>
        <p:txBody>
          <a:bodyPr wrap="square">
            <a:spAutoFit/>
          </a:bodyPr>
          <a:lstStyle/>
          <a:p>
            <a:r>
              <a:rPr lang="kk-KZ" sz="2400" i="1" dirty="0">
                <a:solidFill>
                  <a:schemeClr val="accent1">
                    <a:lumMod val="75000"/>
                  </a:schemeClr>
                </a:solidFill>
                <a:latin typeface="Arial" panose="020B0604020202020204" pitchFamily="34" charset="0"/>
                <a:cs typeface="Arial" panose="020B0604020202020204" pitchFamily="34" charset="0"/>
              </a:rPr>
              <a:t>Білім беру нұсқасы </a:t>
            </a:r>
            <a:r>
              <a:rPr lang="kk-KZ" sz="2400" dirty="0">
                <a:solidFill>
                  <a:schemeClr val="accent1">
                    <a:lumMod val="75000"/>
                  </a:schemeClr>
                </a:solidFill>
                <a:latin typeface="Arial" panose="020B0604020202020204" pitchFamily="34" charset="0"/>
                <a:cs typeface="Arial" panose="020B0604020202020204" pitchFamily="34" charset="0"/>
              </a:rPr>
              <a:t>екіге</a:t>
            </a:r>
            <a:r>
              <a:rPr lang="kk-KZ" sz="2400" i="1" dirty="0">
                <a:solidFill>
                  <a:schemeClr val="accent1">
                    <a:lumMod val="75000"/>
                  </a:schemeClr>
                </a:solidFill>
                <a:latin typeface="Arial" panose="020B0604020202020204" pitchFamily="34" charset="0"/>
                <a:cs typeface="Arial" panose="020B0604020202020204" pitchFamily="34" charset="0"/>
              </a:rPr>
              <a:t>, </a:t>
            </a:r>
            <a:r>
              <a:rPr lang="kk-KZ" sz="2400" i="1" u="sng" dirty="0">
                <a:solidFill>
                  <a:schemeClr val="accent1">
                    <a:lumMod val="75000"/>
                  </a:schemeClr>
                </a:solidFill>
                <a:latin typeface="Arial" panose="020B0604020202020204" pitchFamily="34" charset="0"/>
                <a:cs typeface="Arial" panose="020B0604020202020204" pitchFamily="34" charset="0"/>
              </a:rPr>
              <a:t>оқушылар</a:t>
            </a:r>
            <a:r>
              <a:rPr lang="kk-KZ" sz="2400" i="1" dirty="0">
                <a:solidFill>
                  <a:schemeClr val="accent1">
                    <a:lumMod val="75000"/>
                  </a:schemeClr>
                </a:solidFill>
                <a:latin typeface="Arial" panose="020B0604020202020204" pitchFamily="34" charset="0"/>
                <a:cs typeface="Arial" panose="020B0604020202020204" pitchFamily="34" charset="0"/>
              </a:rPr>
              <a:t> </a:t>
            </a:r>
            <a:r>
              <a:rPr lang="kk-KZ" sz="2400" dirty="0">
                <a:solidFill>
                  <a:schemeClr val="accent1">
                    <a:lumMod val="75000"/>
                  </a:schemeClr>
                </a:solidFill>
                <a:latin typeface="Arial" panose="020B0604020202020204" pitchFamily="34" charset="0"/>
                <a:cs typeface="Arial" panose="020B0604020202020204" pitchFamily="34" charset="0"/>
              </a:rPr>
              <a:t>мен </a:t>
            </a:r>
            <a:r>
              <a:rPr lang="kk-KZ" sz="2400" i="1" u="sng" dirty="0">
                <a:solidFill>
                  <a:schemeClr val="accent1">
                    <a:lumMod val="75000"/>
                  </a:schemeClr>
                </a:solidFill>
                <a:latin typeface="Arial" panose="020B0604020202020204" pitchFamily="34" charset="0"/>
                <a:cs typeface="Arial" panose="020B0604020202020204" pitchFamily="34" charset="0"/>
              </a:rPr>
              <a:t>оқытушы</a:t>
            </a:r>
            <a:r>
              <a:rPr lang="kk-KZ" sz="2400" dirty="0">
                <a:solidFill>
                  <a:schemeClr val="accent1">
                    <a:lumMod val="75000"/>
                  </a:schemeClr>
                </a:solidFill>
                <a:latin typeface="Arial" panose="020B0604020202020204" pitchFamily="34" charset="0"/>
                <a:cs typeface="Arial" panose="020B0604020202020204" pitchFamily="34" charset="0"/>
              </a:rPr>
              <a:t> үшін бөлінеді. Оқытушы үшін нұсқа робототехника сабақтары мен сабақтарын ұйымдастыру бойынша кеңестер мен толықтырылған. </a:t>
            </a:r>
          </a:p>
          <a:p>
            <a:endParaRPr lang="kk-KZ" sz="2400" dirty="0">
              <a:solidFill>
                <a:schemeClr val="accent1">
                  <a:lumMod val="75000"/>
                </a:schemeClr>
              </a:solidFill>
              <a:latin typeface="Arial" panose="020B0604020202020204" pitchFamily="34" charset="0"/>
              <a:cs typeface="Arial" panose="020B0604020202020204" pitchFamily="34" charset="0"/>
            </a:endParaRPr>
          </a:p>
          <a:p>
            <a:r>
              <a:rPr lang="kk-KZ" sz="2400" dirty="0">
                <a:solidFill>
                  <a:schemeClr val="accent1">
                    <a:lumMod val="75000"/>
                  </a:schemeClr>
                </a:solidFill>
                <a:latin typeface="Arial" panose="020B0604020202020204" pitchFamily="34" charset="0"/>
                <a:cs typeface="Arial" panose="020B0604020202020204" pitchFamily="34" charset="0"/>
              </a:rPr>
              <a:t>Бұл ПҚ қадам бойынша пайдаланушыны жоба құраструшысы және редакторымен таныстырады. Әрбір датчиктің жұмыс қағидалары мен мақсатын жақсы түсінуге мүмкіндік беретін тапсырмалар ұсынылған. </a:t>
            </a:r>
          </a:p>
          <a:p>
            <a:endParaRPr lang="kk-KZ" sz="2400" dirty="0">
              <a:solidFill>
                <a:schemeClr val="accent1">
                  <a:lumMod val="75000"/>
                </a:schemeClr>
              </a:solidFill>
              <a:latin typeface="Arial" panose="020B0604020202020204" pitchFamily="34" charset="0"/>
              <a:cs typeface="Arial" panose="020B0604020202020204" pitchFamily="34" charset="0"/>
            </a:endParaRPr>
          </a:p>
          <a:p>
            <a:r>
              <a:rPr lang="kk-KZ" sz="2400" dirty="0">
                <a:solidFill>
                  <a:schemeClr val="accent1">
                    <a:lumMod val="75000"/>
                  </a:schemeClr>
                </a:solidFill>
                <a:latin typeface="Arial" panose="020B0604020202020204" pitchFamily="34" charset="0"/>
                <a:cs typeface="Arial" panose="020B0604020202020204" pitchFamily="34" charset="0"/>
              </a:rPr>
              <a:t>Үй нұсқасындағы сияқты, мұнда жиынтықтан өз модельдерін құрастыру және оларды программалауға мүмкіндік беріледі.</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6741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7528" y="404664"/>
            <a:ext cx="8568952" cy="2677656"/>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LEGO MINDSTORMS Education EV3 LEGO фирмасының бірінші білім беру жиынтығы, ол тек бір контроллерді ғана емес, бірнеше контроллерді пайдалана отырып, күрделі робототехникалық модельдерді құруға мүмкіндік береді, әрбір нақты контроллерге басқару міндеттерін бөледі. </a:t>
            </a:r>
          </a:p>
          <a:p>
            <a:r>
              <a:rPr lang="kk-KZ" sz="2400" dirty="0">
                <a:solidFill>
                  <a:schemeClr val="accent1">
                    <a:lumMod val="75000"/>
                  </a:schemeClr>
                </a:solidFill>
                <a:latin typeface="Arial" panose="020B0604020202020204" pitchFamily="34" charset="0"/>
                <a:cs typeface="Arial" panose="020B0604020202020204" pitchFamily="34" charset="0"/>
              </a:rPr>
              <a:t>LEGO MINDSTORMS Education EV3 бағдарламасының мысалы</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pic>
        <p:nvPicPr>
          <p:cNvPr id="3" name="Рисунок 2"/>
          <p:cNvPicPr/>
          <p:nvPr/>
        </p:nvPicPr>
        <p:blipFill>
          <a:blip r:embed="rId2">
            <a:extLst>
              <a:ext uri="{28A0092B-C50C-407E-A947-70E740481C1C}">
                <a14:useLocalDpi xmlns:a14="http://schemas.microsoft.com/office/drawing/2010/main" val="0"/>
              </a:ext>
            </a:extLst>
          </a:blip>
          <a:srcRect/>
          <a:stretch>
            <a:fillRect/>
          </a:stretch>
        </p:blipFill>
        <p:spPr bwMode="auto">
          <a:xfrm>
            <a:off x="2999656" y="3501008"/>
            <a:ext cx="5069840" cy="2893060"/>
          </a:xfrm>
          <a:prstGeom prst="rect">
            <a:avLst/>
          </a:prstGeom>
          <a:noFill/>
          <a:ln>
            <a:noFill/>
          </a:ln>
        </p:spPr>
      </p:pic>
    </p:spTree>
    <p:extLst>
      <p:ext uri="{BB962C8B-B14F-4D97-AF65-F5344CB8AC3E}">
        <p14:creationId xmlns:p14="http://schemas.microsoft.com/office/powerpoint/2010/main" val="410866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520" y="1124744"/>
            <a:ext cx="8496944" cy="4154984"/>
          </a:xfrm>
          <a:prstGeom prst="rect">
            <a:avLst/>
          </a:prstGeom>
        </p:spPr>
        <p:txBody>
          <a:bodyPr wrap="square">
            <a:spAutoFit/>
          </a:bodyPr>
          <a:lstStyle/>
          <a:p>
            <a:r>
              <a:rPr lang="kk-KZ" sz="2400" b="1" dirty="0">
                <a:solidFill>
                  <a:schemeClr val="accent1">
                    <a:lumMod val="75000"/>
                  </a:schemeClr>
                </a:solidFill>
                <a:latin typeface="Arial" panose="020B0604020202020204" pitchFamily="34" charset="0"/>
                <a:cs typeface="Arial" panose="020B0604020202020204" pitchFamily="34" charset="0"/>
              </a:rPr>
              <a:t>LEGO  Mindstorms</a:t>
            </a:r>
            <a:r>
              <a:rPr lang="kk-KZ" sz="2400" dirty="0">
                <a:solidFill>
                  <a:schemeClr val="accent1">
                    <a:lumMod val="75000"/>
                  </a:schemeClr>
                </a:solidFill>
                <a:latin typeface="Arial" panose="020B0604020202020204" pitchFamily="34" charset="0"/>
                <a:cs typeface="Arial" panose="020B0604020202020204" pitchFamily="34" charset="0"/>
              </a:rPr>
              <a:t>  программаланатын  роботқа  </a:t>
            </a:r>
          </a:p>
          <a:p>
            <a:r>
              <a:rPr lang="kk-KZ" sz="2400" dirty="0">
                <a:solidFill>
                  <a:schemeClr val="accent1">
                    <a:lumMod val="75000"/>
                  </a:schemeClr>
                </a:solidFill>
                <a:latin typeface="Arial" panose="020B0604020202020204" pitchFamily="34" charset="0"/>
                <a:cs typeface="Arial" panose="020B0604020202020204" pitchFamily="34" charset="0"/>
              </a:rPr>
              <a:t>қолданылынатын  конструктор  (электронды  блоктар  мен кішігірім  құралдар  жиыны).</a:t>
            </a:r>
            <a:endParaRPr lang="ru-RU" sz="2400" dirty="0">
              <a:solidFill>
                <a:schemeClr val="accent1">
                  <a:lumMod val="75000"/>
                </a:schemeClr>
              </a:solidFill>
              <a:latin typeface="Arial" panose="020B0604020202020204" pitchFamily="34" charset="0"/>
              <a:cs typeface="Arial" panose="020B0604020202020204" pitchFamily="34" charset="0"/>
            </a:endParaRPr>
          </a:p>
          <a:p>
            <a:endParaRPr lang="kk-KZ" sz="2400" dirty="0">
              <a:solidFill>
                <a:schemeClr val="accent1">
                  <a:lumMod val="75000"/>
                </a:schemeClr>
              </a:solidFill>
              <a:latin typeface="Arial" panose="020B0604020202020204" pitchFamily="34" charset="0"/>
              <a:cs typeface="Arial" panose="020B0604020202020204" pitchFamily="34" charset="0"/>
            </a:endParaRPr>
          </a:p>
          <a:p>
            <a:r>
              <a:rPr lang="kk-KZ" sz="2400" dirty="0">
                <a:solidFill>
                  <a:schemeClr val="accent1">
                    <a:lumMod val="75000"/>
                  </a:schemeClr>
                </a:solidFill>
                <a:latin typeface="Arial" panose="020B0604020202020204" pitchFamily="34" charset="0"/>
                <a:cs typeface="Arial" panose="020B0604020202020204" pitchFamily="34" charset="0"/>
              </a:rPr>
              <a:t>Бірінші  рет  LEGO  компаниясымен  </a:t>
            </a:r>
            <a:r>
              <a:rPr lang="kk-KZ" sz="2400" b="1" dirty="0">
                <a:solidFill>
                  <a:schemeClr val="accent1">
                    <a:lumMod val="75000"/>
                  </a:schemeClr>
                </a:solidFill>
                <a:latin typeface="Arial" panose="020B0604020202020204" pitchFamily="34" charset="0"/>
                <a:cs typeface="Arial" panose="020B0604020202020204" pitchFamily="34" charset="0"/>
              </a:rPr>
              <a:t>1998  жылы</a:t>
            </a:r>
            <a:r>
              <a:rPr lang="kk-KZ" sz="2400" dirty="0">
                <a:solidFill>
                  <a:schemeClr val="accent1">
                    <a:lumMod val="75000"/>
                  </a:schemeClr>
                </a:solidFill>
                <a:latin typeface="Arial" panose="020B0604020202020204" pitchFamily="34" charset="0"/>
                <a:cs typeface="Arial" panose="020B0604020202020204" pitchFamily="34" charset="0"/>
              </a:rPr>
              <a:t>  таныстырылды. </a:t>
            </a:r>
          </a:p>
          <a:p>
            <a:r>
              <a:rPr lang="kk-KZ" sz="2400" dirty="0">
                <a:solidFill>
                  <a:schemeClr val="accent1">
                    <a:lumMod val="75000"/>
                  </a:schemeClr>
                </a:solidFill>
                <a:latin typeface="Arial" panose="020B0604020202020204" pitchFamily="34" charset="0"/>
                <a:cs typeface="Arial" panose="020B0604020202020204" pitchFamily="34" charset="0"/>
              </a:rPr>
              <a:t>8 жылданкейін  LEGO Mindstorms  NXT  1.0  моделі,  </a:t>
            </a:r>
            <a:endParaRPr lang="ru-RU" sz="2400" dirty="0">
              <a:solidFill>
                <a:schemeClr val="accent1">
                  <a:lumMod val="75000"/>
                </a:schemeClr>
              </a:solidFill>
              <a:latin typeface="Arial" panose="020B0604020202020204" pitchFamily="34" charset="0"/>
              <a:cs typeface="Arial" panose="020B0604020202020204" pitchFamily="34" charset="0"/>
            </a:endParaRPr>
          </a:p>
          <a:p>
            <a:endParaRPr lang="kk-KZ" sz="2400" b="1" dirty="0">
              <a:solidFill>
                <a:schemeClr val="accent1">
                  <a:lumMod val="75000"/>
                </a:schemeClr>
              </a:solidFill>
              <a:latin typeface="Arial" panose="020B0604020202020204" pitchFamily="34" charset="0"/>
              <a:cs typeface="Arial" panose="020B0604020202020204" pitchFamily="34" charset="0"/>
            </a:endParaRPr>
          </a:p>
          <a:p>
            <a:r>
              <a:rPr lang="kk-KZ" sz="2400" b="1" dirty="0">
                <a:solidFill>
                  <a:schemeClr val="accent1">
                    <a:lumMod val="75000"/>
                  </a:schemeClr>
                </a:solidFill>
                <a:latin typeface="Arial" panose="020B0604020202020204" pitchFamily="34" charset="0"/>
                <a:cs typeface="Arial" panose="020B0604020202020204" pitchFamily="34" charset="0"/>
              </a:rPr>
              <a:t>2009  жылы</a:t>
            </a:r>
            <a:r>
              <a:rPr lang="kk-KZ" sz="2400" dirty="0">
                <a:solidFill>
                  <a:schemeClr val="accent1">
                    <a:lumMod val="75000"/>
                  </a:schemeClr>
                </a:solidFill>
                <a:latin typeface="Arial" panose="020B0604020202020204" pitchFamily="34" charset="0"/>
                <a:cs typeface="Arial" panose="020B0604020202020204" pitchFamily="34" charset="0"/>
              </a:rPr>
              <a:t> - LEGO  Mindstorms  NXT  2.0, </a:t>
            </a:r>
            <a:endParaRPr lang="en-US" sz="2400" dirty="0">
              <a:solidFill>
                <a:schemeClr val="accent1">
                  <a:lumMod val="75000"/>
                </a:schemeClr>
              </a:solidFill>
              <a:latin typeface="Arial" panose="020B0604020202020204" pitchFamily="34" charset="0"/>
              <a:cs typeface="Arial" panose="020B0604020202020204" pitchFamily="34" charset="0"/>
            </a:endParaRPr>
          </a:p>
          <a:p>
            <a:endParaRPr lang="kk-KZ" sz="2400" b="1" dirty="0">
              <a:solidFill>
                <a:schemeClr val="accent1">
                  <a:lumMod val="75000"/>
                </a:schemeClr>
              </a:solidFill>
              <a:latin typeface="Arial" panose="020B0604020202020204" pitchFamily="34" charset="0"/>
              <a:cs typeface="Arial" panose="020B0604020202020204" pitchFamily="34" charset="0"/>
            </a:endParaRPr>
          </a:p>
          <a:p>
            <a:r>
              <a:rPr lang="kk-KZ" sz="2400" b="1" dirty="0">
                <a:solidFill>
                  <a:schemeClr val="accent1">
                    <a:lumMod val="75000"/>
                  </a:schemeClr>
                </a:solidFill>
                <a:latin typeface="Arial" panose="020B0604020202020204" pitchFamily="34" charset="0"/>
                <a:cs typeface="Arial" panose="020B0604020202020204" pitchFamily="34" charset="0"/>
              </a:rPr>
              <a:t>2013</a:t>
            </a:r>
            <a:r>
              <a:rPr lang="kk-KZ" sz="2400" dirty="0">
                <a:solidFill>
                  <a:schemeClr val="accent1">
                    <a:lumMod val="75000"/>
                  </a:schemeClr>
                </a:solidFill>
                <a:latin typeface="Arial" panose="020B0604020202020204" pitchFamily="34" charset="0"/>
                <a:cs typeface="Arial" panose="020B0604020202020204" pitchFamily="34" charset="0"/>
              </a:rPr>
              <a:t> жылы -LEGO Mindstorms EV3 жинақтары шықты.</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702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7528" y="476672"/>
            <a:ext cx="8352928" cy="3785652"/>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Осы ғасырдың басынан бастап LEGO MINDSTORMS  </a:t>
            </a:r>
          </a:p>
          <a:p>
            <a:r>
              <a:rPr lang="kk-KZ" sz="2400" dirty="0">
                <a:solidFill>
                  <a:schemeClr val="accent1">
                    <a:lumMod val="75000"/>
                  </a:schemeClr>
                </a:solidFill>
                <a:latin typeface="Arial" panose="020B0604020202020204" pitchFamily="34" charset="0"/>
                <a:cs typeface="Arial" panose="020B0604020202020204" pitchFamily="34" charset="0"/>
              </a:rPr>
              <a:t>EDUCATION STEM білім берудің (ғылым, техника,инженерия және математика) </a:t>
            </a:r>
          </a:p>
          <a:p>
            <a:r>
              <a:rPr lang="kk-KZ" sz="2400" dirty="0">
                <a:solidFill>
                  <a:schemeClr val="accent1">
                    <a:lumMod val="75000"/>
                  </a:schemeClr>
                </a:solidFill>
                <a:latin typeface="Arial" panose="020B0604020202020204" pitchFamily="34" charset="0"/>
                <a:cs typeface="Arial" panose="020B0604020202020204" pitchFamily="34" charset="0"/>
              </a:rPr>
              <a:t>көшбасшысы болыпкеледі.  </a:t>
            </a:r>
          </a:p>
          <a:p>
            <a:endParaRPr lang="kk-KZ" sz="2400" dirty="0">
              <a:solidFill>
                <a:schemeClr val="accent1">
                  <a:lumMod val="75000"/>
                </a:schemeClr>
              </a:solidFill>
              <a:latin typeface="Arial" panose="020B0604020202020204" pitchFamily="34" charset="0"/>
              <a:cs typeface="Arial" panose="020B0604020202020204" pitchFamily="34" charset="0"/>
            </a:endParaRPr>
          </a:p>
          <a:p>
            <a:r>
              <a:rPr lang="kk-KZ" sz="2400" dirty="0">
                <a:solidFill>
                  <a:schemeClr val="accent1">
                    <a:lumMod val="75000"/>
                  </a:schemeClr>
                </a:solidFill>
                <a:latin typeface="Arial" panose="020B0604020202020204" pitchFamily="34" charset="0"/>
                <a:cs typeface="Arial" panose="020B0604020202020204" pitchFamily="34" charset="0"/>
              </a:rPr>
              <a:t>LEGO  MINDSTORM  Education  </a:t>
            </a:r>
          </a:p>
          <a:p>
            <a:r>
              <a:rPr lang="kk-KZ" sz="2400" dirty="0">
                <a:solidFill>
                  <a:schemeClr val="accent1">
                    <a:lumMod val="75000"/>
                  </a:schemeClr>
                </a:solidFill>
                <a:latin typeface="Arial" panose="020B0604020202020204" pitchFamily="34" charset="0"/>
                <a:cs typeface="Arial" panose="020B0604020202020204" pitchFamily="34" charset="0"/>
              </a:rPr>
              <a:t>жиынтығының  негізгі элементі EV3 модулі,  ол  программалық  интеллектуалдық  </a:t>
            </a:r>
          </a:p>
          <a:p>
            <a:r>
              <a:rPr lang="kk-KZ" sz="2400" dirty="0">
                <a:solidFill>
                  <a:schemeClr val="accent1">
                    <a:lumMod val="75000"/>
                  </a:schemeClr>
                </a:solidFill>
                <a:latin typeface="Arial" panose="020B0604020202020204" pitchFamily="34" charset="0"/>
                <a:cs typeface="Arial" panose="020B0604020202020204" pitchFamily="34" charset="0"/>
              </a:rPr>
              <a:t>модуль,  мотор  және  датчиктерді  басқару, сымсыз қосылуды іске асыратын қызметтер көрсетеді.  </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25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503713" y="404665"/>
            <a:ext cx="5343963" cy="461665"/>
          </a:xfrm>
          <a:prstGeom prst="rect">
            <a:avLst/>
          </a:prstGeom>
        </p:spPr>
        <p:txBody>
          <a:bodyPr wrap="none">
            <a:spAutoFit/>
          </a:bodyPr>
          <a:lstStyle/>
          <a:p>
            <a:r>
              <a:rPr lang="kk-KZ" sz="2400" dirty="0">
                <a:latin typeface="Arial" panose="020B0604020202020204" pitchFamily="34" charset="0"/>
                <a:cs typeface="Arial" panose="020B0604020202020204" pitchFamily="34" charset="0"/>
              </a:rPr>
              <a:t>LEGO MINDSTORMS Education EV3</a:t>
            </a:r>
            <a:endParaRPr lang="ru-RU" sz="2400" dirty="0">
              <a:latin typeface="Arial" panose="020B0604020202020204" pitchFamily="34" charset="0"/>
              <a:cs typeface="Arial" panose="020B0604020202020204" pitchFamily="34" charset="0"/>
            </a:endParaRPr>
          </a:p>
        </p:txBody>
      </p:sp>
      <p:pic>
        <p:nvPicPr>
          <p:cNvPr id="4" name="Рисунок 3" descr="https://i2.wp.com/hotuser.ru/images/stories/68/945544_ev3_coresetcharger1.jpg"/>
          <p:cNvPicPr/>
          <p:nvPr/>
        </p:nvPicPr>
        <p:blipFill>
          <a:blip r:embed="rId2">
            <a:extLst>
              <a:ext uri="{28A0092B-C50C-407E-A947-70E740481C1C}">
                <a14:useLocalDpi xmlns:a14="http://schemas.microsoft.com/office/drawing/2010/main" val="0"/>
              </a:ext>
            </a:extLst>
          </a:blip>
          <a:srcRect/>
          <a:stretch>
            <a:fillRect/>
          </a:stretch>
        </p:blipFill>
        <p:spPr bwMode="auto">
          <a:xfrm>
            <a:off x="2855641" y="1340768"/>
            <a:ext cx="5992035" cy="4536504"/>
          </a:xfrm>
          <a:prstGeom prst="rect">
            <a:avLst/>
          </a:prstGeom>
          <a:noFill/>
          <a:ln>
            <a:noFill/>
          </a:ln>
        </p:spPr>
      </p:pic>
    </p:spTree>
    <p:extLst>
      <p:ext uri="{BB962C8B-B14F-4D97-AF65-F5344CB8AC3E}">
        <p14:creationId xmlns:p14="http://schemas.microsoft.com/office/powerpoint/2010/main" val="121588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19536" y="476673"/>
            <a:ext cx="8424936" cy="1200329"/>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LEGO Mindstorms Education EV3 - бұл өзіңіздің LEGO роботтарыңызды құруға және басқаруға мүмкіндік беретін бағдарламаланатын робототехника конструкциясы.</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
        <p:nvSpPr>
          <p:cNvPr id="3" name="Прямоугольник 2"/>
          <p:cNvSpPr/>
          <p:nvPr/>
        </p:nvSpPr>
        <p:spPr>
          <a:xfrm>
            <a:off x="2063552" y="2690336"/>
            <a:ext cx="8064896" cy="1569660"/>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LEGO қозғалтқыштары, сенсорлары мен құрылыс блоктарының көмегімен робот құрастыру және тестілеу арқылы шешуге болатын шығармашылық шешімдерді табуға мүмкіндік береді.</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5844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75520" y="260649"/>
            <a:ext cx="8568952" cy="5632311"/>
          </a:xfrm>
          <a:prstGeom prst="rect">
            <a:avLst/>
          </a:prstGeom>
        </p:spPr>
        <p:txBody>
          <a:bodyPr wrap="square">
            <a:spAutoFit/>
          </a:bodyPr>
          <a:lstStyle/>
          <a:p>
            <a:r>
              <a:rPr lang="kk-KZ" sz="2400" dirty="0">
                <a:solidFill>
                  <a:schemeClr val="accent1">
                    <a:lumMod val="75000"/>
                  </a:schemeClr>
                </a:solidFill>
                <a:latin typeface="Arial" panose="020B0604020202020204" pitchFamily="34" charset="0"/>
                <a:cs typeface="Arial" panose="020B0604020202020204" pitchFamily="34" charset="0"/>
              </a:rPr>
              <a:t>LEGO Mindstorms Education EV3 жиынтығы ең кең оқу әлеуетіне ие және оларды оқу процесінің тиімділігі мен оқушылардың мотивация деңгейін жоғарылату үшін көптеген техникалық пәндерде қолдануға болады.</a:t>
            </a:r>
          </a:p>
          <a:p>
            <a:endParaRPr lang="ru-RU" sz="2400" dirty="0">
              <a:solidFill>
                <a:schemeClr val="accent1">
                  <a:lumMod val="75000"/>
                </a:schemeClr>
              </a:solidFill>
              <a:latin typeface="Arial" panose="020B0604020202020204" pitchFamily="34" charset="0"/>
              <a:cs typeface="Arial" panose="020B0604020202020204" pitchFamily="34" charset="0"/>
            </a:endParaRPr>
          </a:p>
          <a:p>
            <a:pPr lvl="0"/>
            <a:r>
              <a:rPr lang="kk-KZ" sz="2400" b="1" dirty="0">
                <a:solidFill>
                  <a:schemeClr val="accent1">
                    <a:lumMod val="75000"/>
                  </a:schemeClr>
                </a:solidFill>
                <a:latin typeface="Arial" panose="020B0604020202020204" pitchFamily="34" charset="0"/>
                <a:cs typeface="Arial" panose="020B0604020202020204" pitchFamily="34" charset="0"/>
              </a:rPr>
              <a:t>Информатика және бағдарламалау.</a:t>
            </a:r>
            <a:r>
              <a:rPr lang="kk-KZ" sz="2400" dirty="0">
                <a:solidFill>
                  <a:schemeClr val="accent1">
                    <a:lumMod val="75000"/>
                  </a:schemeClr>
                </a:solidFill>
                <a:latin typeface="Arial" panose="020B0604020202020204" pitchFamily="34" charset="0"/>
                <a:cs typeface="Arial" panose="020B0604020202020204" pitchFamily="34" charset="0"/>
              </a:rPr>
              <a:t>Бағдарламалаудың негізгі принциптерін үйрену, алгоритмдік ойлауды дамыту, модельдерді басқаруға арналған күрделі бағдарламаларды құру және жөндеу.</a:t>
            </a:r>
          </a:p>
          <a:p>
            <a:pPr lvl="0"/>
            <a:endParaRPr lang="ru-RU" sz="2400" dirty="0">
              <a:solidFill>
                <a:schemeClr val="accent1">
                  <a:lumMod val="75000"/>
                </a:schemeClr>
              </a:solidFill>
              <a:latin typeface="Arial" panose="020B0604020202020204" pitchFamily="34" charset="0"/>
              <a:cs typeface="Arial" panose="020B0604020202020204" pitchFamily="34" charset="0"/>
            </a:endParaRPr>
          </a:p>
          <a:p>
            <a:pPr lvl="0"/>
            <a:r>
              <a:rPr lang="kk-KZ" sz="2400" b="1" dirty="0">
                <a:solidFill>
                  <a:schemeClr val="accent1">
                    <a:lumMod val="75000"/>
                  </a:schemeClr>
                </a:solidFill>
                <a:latin typeface="Arial" panose="020B0604020202020204" pitchFamily="34" charset="0"/>
                <a:cs typeface="Arial" panose="020B0604020202020204" pitchFamily="34" charset="0"/>
              </a:rPr>
              <a:t>Технология және дизайн</a:t>
            </a:r>
            <a:r>
              <a:rPr lang="kk-KZ" sz="2400" dirty="0">
                <a:solidFill>
                  <a:schemeClr val="accent1">
                    <a:lumMod val="75000"/>
                  </a:schemeClr>
                </a:solidFill>
                <a:latin typeface="Arial" panose="020B0604020202020204" pitchFamily="34" charset="0"/>
                <a:cs typeface="Arial" panose="020B0604020202020204" pitchFamily="34" charset="0"/>
              </a:rPr>
              <a:t>... Роботтардың жұмыс үлгілері түрінде олардың аналогтарын құру арқылы соңғы технологиялық шешімдер мен технологияларды зерттеу, дизайн, прототиптеу және модельдеудің негізгі принциптерін зерттеу.</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2423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51224" y="476673"/>
            <a:ext cx="8496944" cy="5632311"/>
          </a:xfrm>
          <a:prstGeom prst="rect">
            <a:avLst/>
          </a:prstGeom>
        </p:spPr>
        <p:txBody>
          <a:bodyPr wrap="square">
            <a:spAutoFit/>
          </a:bodyPr>
          <a:lstStyle/>
          <a:p>
            <a:pPr lvl="0"/>
            <a:r>
              <a:rPr lang="kk-KZ" sz="2400" b="1" dirty="0">
                <a:solidFill>
                  <a:schemeClr val="accent1">
                    <a:lumMod val="75000"/>
                  </a:schemeClr>
                </a:solidFill>
                <a:latin typeface="Arial" panose="020B0604020202020204" pitchFamily="34" charset="0"/>
                <a:cs typeface="Arial" panose="020B0604020202020204" pitchFamily="34" charset="0"/>
              </a:rPr>
              <a:t>Физика.</a:t>
            </a:r>
            <a:r>
              <a:rPr lang="kk-KZ" sz="2400" dirty="0">
                <a:solidFill>
                  <a:schemeClr val="accent1">
                    <a:lumMod val="75000"/>
                  </a:schemeClr>
                </a:solidFill>
                <a:latin typeface="Arial" panose="020B0604020202020204" pitchFamily="34" charset="0"/>
                <a:cs typeface="Arial" panose="020B0604020202020204" pitchFamily="34" charset="0"/>
              </a:rPr>
              <a:t>Гипотезаларды эмпирикалық түрде растау, эксперименттер жүргізу, алынған мәліметтерді кешенді талдау, оның ішінде болжамды деректерді талдау, механика, оптика, термодинамика, магниттік құбылыстар, радиобайланыс принциптері туралы түсініктерді зерттеу.</a:t>
            </a:r>
          </a:p>
          <a:p>
            <a:pPr lvl="0"/>
            <a:endParaRPr lang="ru-RU" sz="2400" dirty="0">
              <a:solidFill>
                <a:schemeClr val="accent1">
                  <a:lumMod val="75000"/>
                </a:schemeClr>
              </a:solidFill>
              <a:latin typeface="Arial" panose="020B0604020202020204" pitchFamily="34" charset="0"/>
              <a:cs typeface="Arial" panose="020B0604020202020204" pitchFamily="34" charset="0"/>
            </a:endParaRPr>
          </a:p>
          <a:p>
            <a:pPr lvl="0"/>
            <a:r>
              <a:rPr lang="kk-KZ" sz="2400" b="1" dirty="0">
                <a:solidFill>
                  <a:schemeClr val="accent1">
                    <a:lumMod val="75000"/>
                  </a:schemeClr>
                </a:solidFill>
                <a:latin typeface="Arial" panose="020B0604020202020204" pitchFamily="34" charset="0"/>
                <a:cs typeface="Arial" panose="020B0604020202020204" pitchFamily="34" charset="0"/>
              </a:rPr>
              <a:t>Математика.</a:t>
            </a:r>
            <a:r>
              <a:rPr lang="kk-KZ" sz="2400" dirty="0">
                <a:solidFill>
                  <a:schemeClr val="accent1">
                    <a:lumMod val="75000"/>
                  </a:schemeClr>
                </a:solidFill>
                <a:latin typeface="Arial" panose="020B0604020202020204" pitchFamily="34" charset="0"/>
                <a:cs typeface="Arial" panose="020B0604020202020204" pitchFamily="34" charset="0"/>
              </a:rPr>
              <a:t>Уақытты, жылдамдықты, үдеу мен қашықтықты өлшеу, айнымалылармен жұмыс, кездейсоқ және шекті мәндер, геометриялық, тригонометриялық ұғымдарды зерттеу.</a:t>
            </a:r>
          </a:p>
          <a:p>
            <a:pPr lvl="0"/>
            <a:endParaRPr lang="ru-RU" sz="2400" dirty="0">
              <a:solidFill>
                <a:schemeClr val="accent1">
                  <a:lumMod val="75000"/>
                </a:schemeClr>
              </a:solidFill>
              <a:latin typeface="Arial" panose="020B0604020202020204" pitchFamily="34" charset="0"/>
              <a:cs typeface="Arial" panose="020B0604020202020204" pitchFamily="34" charset="0"/>
            </a:endParaRPr>
          </a:p>
          <a:p>
            <a:pPr lvl="0"/>
            <a:r>
              <a:rPr lang="kk-KZ" sz="2400" b="1" dirty="0">
                <a:solidFill>
                  <a:schemeClr val="accent1">
                    <a:lumMod val="75000"/>
                  </a:schemeClr>
                </a:solidFill>
                <a:latin typeface="Arial" panose="020B0604020202020204" pitchFamily="34" charset="0"/>
                <a:cs typeface="Arial" panose="020B0604020202020204" pitchFamily="34" charset="0"/>
              </a:rPr>
              <a:t>Тіл және сауаттылық.</a:t>
            </a:r>
            <a:r>
              <a:rPr lang="kk-KZ" sz="2400" dirty="0">
                <a:solidFill>
                  <a:schemeClr val="accent1">
                    <a:lumMod val="75000"/>
                  </a:schemeClr>
                </a:solidFill>
                <a:latin typeface="Arial" panose="020B0604020202020204" pitchFamily="34" charset="0"/>
                <a:cs typeface="Arial" panose="020B0604020202020204" pitchFamily="34" charset="0"/>
              </a:rPr>
              <a:t>Процестер мен технологияларды баяндау түрінде сипаттау, оларды түсіндіру және түсіндіру дағдыларын дамыту, әр түрлі жүйелер мен ұғымдардың вербальды модельдерін құрастыру дағдысын меңгеру.</a:t>
            </a:r>
            <a:endParaRPr lang="ru-RU" sz="2400"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0812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73772" y="265308"/>
            <a:ext cx="7632848" cy="461665"/>
          </a:xfrm>
          <a:prstGeom prst="rect">
            <a:avLst/>
          </a:prstGeom>
        </p:spPr>
        <p:txBody>
          <a:bodyPr wrap="square">
            <a:spAutoFit/>
          </a:bodyPr>
          <a:lstStyle/>
          <a:p>
            <a:r>
              <a:rPr lang="ru-RU" sz="2400" b="1" dirty="0">
                <a:solidFill>
                  <a:schemeClr val="accent1">
                    <a:lumMod val="75000"/>
                  </a:schemeClr>
                </a:solidFill>
              </a:rPr>
              <a:t>LEGO </a:t>
            </a:r>
            <a:r>
              <a:rPr lang="ru-RU" sz="2400" b="1" dirty="0" err="1">
                <a:solidFill>
                  <a:schemeClr val="accent1">
                    <a:lumMod val="75000"/>
                  </a:schemeClr>
                </a:solidFill>
              </a:rPr>
              <a:t>Mindstorms</a:t>
            </a:r>
            <a:r>
              <a:rPr lang="ru-RU" sz="2400" b="1" dirty="0">
                <a:solidFill>
                  <a:schemeClr val="accent1">
                    <a:lumMod val="75000"/>
                  </a:schemeClr>
                </a:solidFill>
              </a:rPr>
              <a:t> </a:t>
            </a:r>
            <a:r>
              <a:rPr lang="ru-RU" sz="2400" b="1" dirty="0" err="1">
                <a:solidFill>
                  <a:schemeClr val="accent1">
                    <a:lumMod val="75000"/>
                  </a:schemeClr>
                </a:solidFill>
              </a:rPr>
              <a:t>Education</a:t>
            </a:r>
            <a:r>
              <a:rPr lang="ru-RU" sz="2400" b="1" dirty="0">
                <a:solidFill>
                  <a:schemeClr val="accent1">
                    <a:lumMod val="75000"/>
                  </a:schemeClr>
                </a:solidFill>
              </a:rPr>
              <a:t> EV3 </a:t>
            </a:r>
            <a:r>
              <a:rPr lang="ru-RU" sz="2400" b="1" dirty="0" err="1">
                <a:solidFill>
                  <a:schemeClr val="accent1">
                    <a:lumMod val="75000"/>
                  </a:schemeClr>
                </a:solidFill>
              </a:rPr>
              <a:t>компоненттері</a:t>
            </a:r>
            <a:endParaRPr lang="ru-RU" sz="2400" dirty="0">
              <a:solidFill>
                <a:schemeClr val="accent1">
                  <a:lumMod val="75000"/>
                </a:schemeClr>
              </a:solidFill>
            </a:endParaRPr>
          </a:p>
        </p:txBody>
      </p:sp>
      <p:sp>
        <p:nvSpPr>
          <p:cNvPr id="3" name="Прямоугольник 2"/>
          <p:cNvSpPr/>
          <p:nvPr/>
        </p:nvSpPr>
        <p:spPr>
          <a:xfrm>
            <a:off x="1847528" y="726973"/>
            <a:ext cx="8568952" cy="6001643"/>
          </a:xfrm>
          <a:prstGeom prst="rect">
            <a:avLst/>
          </a:prstGeom>
        </p:spPr>
        <p:txBody>
          <a:bodyPr wrap="square">
            <a:spAutoFit/>
          </a:bodyPr>
          <a:lstStyle/>
          <a:p>
            <a:r>
              <a:rPr lang="ru-RU" sz="2400" dirty="0" err="1">
                <a:solidFill>
                  <a:schemeClr val="accent1">
                    <a:lumMod val="75000"/>
                  </a:schemeClr>
                </a:solidFill>
                <a:latin typeface="Arial" panose="020B0604020202020204" pitchFamily="34" charset="0"/>
                <a:cs typeface="Arial" panose="020B0604020202020204" pitchFamily="34" charset="0"/>
              </a:rPr>
              <a:t>Жинақтың</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жүрегі</a:t>
            </a:r>
            <a:r>
              <a:rPr lang="ru-RU" sz="2400" dirty="0">
                <a:solidFill>
                  <a:schemeClr val="accent1">
                    <a:lumMod val="75000"/>
                  </a:schemeClr>
                </a:solidFill>
                <a:latin typeface="Arial" panose="020B0604020202020204" pitchFamily="34" charset="0"/>
                <a:cs typeface="Arial" panose="020B0604020202020204" pitchFamily="34" charset="0"/>
              </a:rPr>
              <a:t> -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қозғалтқыштар</a:t>
            </a:r>
            <a:r>
              <a:rPr lang="ru-RU" sz="2400" dirty="0">
                <a:solidFill>
                  <a:schemeClr val="accent1">
                    <a:lumMod val="75000"/>
                  </a:schemeClr>
                </a:solidFill>
                <a:latin typeface="Arial" panose="020B0604020202020204" pitchFamily="34" charset="0"/>
                <a:cs typeface="Arial" panose="020B0604020202020204" pitchFamily="34" charset="0"/>
              </a:rPr>
              <a:t> мен </a:t>
            </a:r>
            <a:r>
              <a:rPr lang="ru-RU" sz="2400" dirty="0" err="1">
                <a:solidFill>
                  <a:schemeClr val="accent1">
                    <a:lumMod val="75000"/>
                  </a:schemeClr>
                </a:solidFill>
                <a:latin typeface="Arial" panose="020B0604020202020204" pitchFamily="34" charset="0"/>
                <a:cs typeface="Arial" panose="020B0604020202020204" pitchFamily="34" charset="0"/>
              </a:rPr>
              <a:t>сенсорларды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басқаратын</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бағдарламаланатын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ақылды</a:t>
            </a:r>
            <a:r>
              <a:rPr lang="ru-RU" sz="2400" dirty="0">
                <a:solidFill>
                  <a:schemeClr val="accent1">
                    <a:lumMod val="75000"/>
                  </a:schemeClr>
                </a:solidFill>
                <a:latin typeface="Arial" panose="020B0604020202020204" pitchFamily="34" charset="0"/>
                <a:cs typeface="Arial" panose="020B0604020202020204" pitchFamily="34" charset="0"/>
              </a:rPr>
              <a:t> микрокомпьютер. </a:t>
            </a:r>
            <a:r>
              <a:rPr lang="ru-RU" sz="2400" dirty="0" err="1">
                <a:solidFill>
                  <a:schemeClr val="accent1">
                    <a:lumMod val="75000"/>
                  </a:schemeClr>
                </a:solidFill>
                <a:latin typeface="Arial" panose="020B0604020202020204" pitchFamily="34" charset="0"/>
                <a:cs typeface="Arial" panose="020B0604020202020204" pitchFamily="34" charset="0"/>
              </a:rPr>
              <a:t>Ол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Wi-Fi</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Bluetooth</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сымсыз</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байланыс</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протоколдарын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қолдайды</a:t>
            </a:r>
            <a:r>
              <a:rPr lang="ru-RU" sz="2400" dirty="0">
                <a:solidFill>
                  <a:schemeClr val="accent1">
                    <a:lumMod val="75000"/>
                  </a:schemeClr>
                </a:solidFill>
                <a:latin typeface="Arial" panose="020B0604020202020204" pitchFamily="34" charset="0"/>
                <a:cs typeface="Arial" panose="020B0604020202020204" pitchFamily="34" charset="0"/>
              </a:rPr>
              <a:t>. EV3 </a:t>
            </a:r>
            <a:r>
              <a:rPr lang="ru-RU" sz="2400" dirty="0" err="1">
                <a:solidFill>
                  <a:schemeClr val="accent1">
                    <a:lumMod val="75000"/>
                  </a:schemeClr>
                </a:solidFill>
                <a:latin typeface="Arial" panose="020B0604020202020204" pitchFamily="34" charset="0"/>
                <a:cs typeface="Arial" panose="020B0604020202020204" pitchFamily="34" charset="0"/>
              </a:rPr>
              <a:t>негізгі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жиынтығы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мыналарды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қамтиды</a:t>
            </a:r>
            <a:r>
              <a:rPr lang="ru-RU" sz="2400" dirty="0">
                <a:solidFill>
                  <a:schemeClr val="accent1">
                    <a:lumMod val="7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ru-RU" sz="2400" dirty="0">
                <a:solidFill>
                  <a:schemeClr val="accent1">
                    <a:lumMod val="75000"/>
                  </a:schemeClr>
                </a:solidFill>
                <a:latin typeface="Arial" panose="020B0604020202020204" pitchFamily="34" charset="0"/>
                <a:cs typeface="Arial" panose="020B0604020202020204" pitchFamily="34" charset="0"/>
              </a:rPr>
              <a:t>EV3 </a:t>
            </a:r>
            <a:r>
              <a:rPr lang="ru-RU" sz="2400" dirty="0" err="1">
                <a:solidFill>
                  <a:schemeClr val="accent1">
                    <a:lumMod val="75000"/>
                  </a:schemeClr>
                </a:solidFill>
                <a:latin typeface="Arial" panose="020B0604020202020204" pitchFamily="34" charset="0"/>
                <a:cs typeface="Arial" panose="020B0604020202020204" pitchFamily="34" charset="0"/>
              </a:rPr>
              <a:t>микрокомпьютері</a:t>
            </a:r>
            <a:endParaRPr lang="ru-RU" sz="2400" dirty="0">
              <a:solidFill>
                <a:schemeClr val="accent1">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ru-RU" sz="2400" dirty="0" err="1">
                <a:solidFill>
                  <a:schemeClr val="accent1">
                    <a:lumMod val="75000"/>
                  </a:schemeClr>
                </a:solidFill>
                <a:latin typeface="Arial" panose="020B0604020202020204" pitchFamily="34" charset="0"/>
                <a:cs typeface="Arial" panose="020B0604020202020204" pitchFamily="34" charset="0"/>
              </a:rPr>
              <a:t>Датчиктер</a:t>
            </a:r>
            <a:r>
              <a:rPr lang="ru-RU" sz="2400" dirty="0">
                <a:solidFill>
                  <a:schemeClr val="accent1">
                    <a:lumMod val="75000"/>
                  </a:schemeClr>
                </a:solidFill>
                <a:latin typeface="Arial" panose="020B0604020202020204" pitchFamily="34" charset="0"/>
                <a:cs typeface="Arial" panose="020B0604020202020204" pitchFamily="34" charset="0"/>
              </a:rPr>
              <a:t> мен </a:t>
            </a:r>
            <a:r>
              <a:rPr lang="ru-RU" sz="2400" dirty="0" err="1">
                <a:solidFill>
                  <a:schemeClr val="accent1">
                    <a:lumMod val="75000"/>
                  </a:schemeClr>
                </a:solidFill>
                <a:latin typeface="Arial" panose="020B0604020202020204" pitchFamily="34" charset="0"/>
                <a:cs typeface="Arial" panose="020B0604020202020204" pitchFamily="34" charset="0"/>
              </a:rPr>
              <a:t>қозғалтқыштарды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автоматты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түрде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анықтайды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басқарады</a:t>
            </a:r>
            <a:r>
              <a:rPr lang="ru-RU" sz="2400" dirty="0">
                <a:solidFill>
                  <a:schemeClr val="accent1">
                    <a:lumMod val="7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ru-RU" sz="2400" dirty="0" err="1">
                <a:solidFill>
                  <a:schemeClr val="accent1">
                    <a:lumMod val="75000"/>
                  </a:schemeClr>
                </a:solidFill>
                <a:latin typeface="Arial" panose="020B0604020202020204" pitchFamily="34" charset="0"/>
                <a:cs typeface="Arial" panose="020B0604020202020204" pitchFamily="34" charset="0"/>
              </a:rPr>
              <a:t>Ол</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дыбыстар</a:t>
            </a:r>
            <a:r>
              <a:rPr lang="ru-RU" sz="2400" dirty="0">
                <a:solidFill>
                  <a:schemeClr val="accent1">
                    <a:lumMod val="75000"/>
                  </a:schemeClr>
                </a:solidFill>
                <a:latin typeface="Arial" panose="020B0604020202020204" pitchFamily="34" charset="0"/>
                <a:cs typeface="Arial" panose="020B0604020202020204" pitchFamily="34" charset="0"/>
              </a:rPr>
              <a:t> мен </a:t>
            </a:r>
            <a:r>
              <a:rPr lang="ru-RU" sz="2400" dirty="0" err="1">
                <a:solidFill>
                  <a:schemeClr val="accent1">
                    <a:lumMod val="75000"/>
                  </a:schemeClr>
                </a:solidFill>
                <a:latin typeface="Arial" panose="020B0604020202020204" pitchFamily="34" charset="0"/>
                <a:cs typeface="Arial" panose="020B0604020202020204" pitchFamily="34" charset="0"/>
              </a:rPr>
              <a:t>суреттерді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шығарады</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басқаруға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болатын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кіріктірілген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жарық</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диодтары</a:t>
            </a:r>
            <a:r>
              <a:rPr lang="ru-RU" sz="2400" dirty="0">
                <a:solidFill>
                  <a:schemeClr val="accent1">
                    <a:lumMod val="75000"/>
                  </a:schemeClr>
                </a:solidFill>
                <a:latin typeface="Arial" panose="020B0604020202020204" pitchFamily="34" charset="0"/>
                <a:cs typeface="Arial" panose="020B0604020202020204" pitchFamily="34" charset="0"/>
              </a:rPr>
              <a:t> бар.</a:t>
            </a:r>
          </a:p>
          <a:p>
            <a:pPr marL="342900" indent="-342900">
              <a:buFont typeface="Arial" panose="020B0604020202020204" pitchFamily="34" charset="0"/>
              <a:buChar char="•"/>
            </a:pPr>
            <a:r>
              <a:rPr lang="ru-RU" sz="2400" dirty="0">
                <a:solidFill>
                  <a:schemeClr val="accent1">
                    <a:lumMod val="75000"/>
                  </a:schemeClr>
                </a:solidFill>
                <a:latin typeface="Arial" panose="020B0604020202020204" pitchFamily="34" charset="0"/>
                <a:cs typeface="Arial" panose="020B0604020202020204" pitchFamily="34" charset="0"/>
              </a:rPr>
              <a:t>EV3 </a:t>
            </a:r>
            <a:r>
              <a:rPr lang="ru-RU" sz="2400" dirty="0" err="1">
                <a:solidFill>
                  <a:schemeClr val="accent1">
                    <a:lumMod val="75000"/>
                  </a:schemeClr>
                </a:solidFill>
                <a:latin typeface="Arial" panose="020B0604020202020204" pitchFamily="34" charset="0"/>
                <a:cs typeface="Arial" panose="020B0604020202020204" pitchFamily="34" charset="0"/>
              </a:rPr>
              <a:t>микрокомпьютерінде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тікелей</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бағдарламалау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және</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деректерді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тіркеу</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мүмкіндігі</a:t>
            </a:r>
            <a:r>
              <a:rPr lang="ru-RU" sz="2400" dirty="0">
                <a:solidFill>
                  <a:schemeClr val="accent1">
                    <a:lumMod val="7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ru-RU" sz="2400" dirty="0" err="1">
                <a:solidFill>
                  <a:schemeClr val="accent1">
                    <a:lumMod val="75000"/>
                  </a:schemeClr>
                </a:solidFill>
                <a:latin typeface="Arial" panose="020B0604020202020204" pitchFamily="34" charset="0"/>
                <a:cs typeface="Arial" panose="020B0604020202020204" pitchFamily="34" charset="0"/>
              </a:rPr>
              <a:t>Кірістірілген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Bluetooth</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контроллері</a:t>
            </a:r>
            <a:r>
              <a:rPr lang="ru-RU" sz="2400" dirty="0">
                <a:solidFill>
                  <a:schemeClr val="accent1">
                    <a:lumMod val="7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ru-RU" sz="2400" dirty="0" err="1">
                <a:solidFill>
                  <a:schemeClr val="accent1">
                    <a:lumMod val="75000"/>
                  </a:schemeClr>
                </a:solidFill>
                <a:latin typeface="Arial" panose="020B0604020202020204" pitchFamily="34" charset="0"/>
                <a:cs typeface="Arial" panose="020B0604020202020204" pitchFamily="34" charset="0"/>
              </a:rPr>
              <a:t>Wi-Fi</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қолдауы</a:t>
            </a:r>
            <a:r>
              <a:rPr lang="ru-RU" sz="2400" dirty="0">
                <a:solidFill>
                  <a:schemeClr val="accent1">
                    <a:lumMod val="75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ru-RU" sz="2400" dirty="0">
                <a:solidFill>
                  <a:schemeClr val="accent1">
                    <a:lumMod val="75000"/>
                  </a:schemeClr>
                </a:solidFill>
                <a:latin typeface="Arial" panose="020B0604020202020204" pitchFamily="34" charset="0"/>
                <a:cs typeface="Arial" panose="020B0604020202020204" pitchFamily="34" charset="0"/>
              </a:rPr>
              <a:t>EV3 </a:t>
            </a:r>
            <a:r>
              <a:rPr lang="ru-RU" sz="2400" dirty="0" err="1">
                <a:solidFill>
                  <a:schemeClr val="accent1">
                    <a:lumMod val="75000"/>
                  </a:schemeClr>
                </a:solidFill>
                <a:latin typeface="Arial" panose="020B0604020202020204" pitchFamily="34" charset="0"/>
                <a:cs typeface="Arial" panose="020B0604020202020204" pitchFamily="34" charset="0"/>
              </a:rPr>
              <a:t>микрокомпьютері</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үшін</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қайта</a:t>
            </a:r>
            <a:r>
              <a:rPr lang="ru-RU" sz="2400" dirty="0">
                <a:solidFill>
                  <a:schemeClr val="accent1">
                    <a:lumMod val="75000"/>
                  </a:schemeClr>
                </a:solidFill>
                <a:latin typeface="Arial" panose="020B0604020202020204" pitchFamily="34" charset="0"/>
                <a:cs typeface="Arial" panose="020B0604020202020204" pitchFamily="34" charset="0"/>
              </a:rPr>
              <a:t> </a:t>
            </a:r>
            <a:r>
              <a:rPr lang="ru-RU" sz="2400" dirty="0" err="1">
                <a:solidFill>
                  <a:schemeClr val="accent1">
                    <a:lumMod val="75000"/>
                  </a:schemeClr>
                </a:solidFill>
                <a:latin typeface="Arial" panose="020B0604020202020204" pitchFamily="34" charset="0"/>
                <a:cs typeface="Arial" panose="020B0604020202020204" pitchFamily="34" charset="0"/>
              </a:rPr>
              <a:t>зарядталатын</a:t>
            </a:r>
            <a:r>
              <a:rPr lang="ru-RU" sz="2400" dirty="0">
                <a:solidFill>
                  <a:schemeClr val="accent1">
                    <a:lumMod val="75000"/>
                  </a:schemeClr>
                </a:solidFill>
                <a:latin typeface="Arial" panose="020B0604020202020204" pitchFamily="34" charset="0"/>
                <a:cs typeface="Arial" panose="020B0604020202020204" pitchFamily="34" charset="0"/>
              </a:rPr>
              <a:t> батарея.</a:t>
            </a:r>
          </a:p>
        </p:txBody>
      </p:sp>
    </p:spTree>
    <p:extLst>
      <p:ext uri="{BB962C8B-B14F-4D97-AF65-F5344CB8AC3E}">
        <p14:creationId xmlns:p14="http://schemas.microsoft.com/office/powerpoint/2010/main" val="77246596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1125</Words>
  <Application>Microsoft Office PowerPoint</Application>
  <PresentationFormat>Широкоэкранный</PresentationFormat>
  <Paragraphs>73</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Calibri</vt:lpstr>
      <vt:lpstr>Times New Roman</vt:lpstr>
      <vt:lpstr>Тема Office</vt:lpstr>
      <vt:lpstr>Робототехникалық құрылғыларды құрастыру негіздері. LEGO MINDSTORM Education  жинағы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Білім беру робототехникасында қолданылатын жабдықтар</dc:title>
  <dc:creator>Shirin</dc:creator>
  <cp:lastModifiedBy>Шырын Шекербекова</cp:lastModifiedBy>
  <cp:revision>21</cp:revision>
  <dcterms:created xsi:type="dcterms:W3CDTF">2022-02-16T15:34:25Z</dcterms:created>
  <dcterms:modified xsi:type="dcterms:W3CDTF">2025-11-16T18:59:23Z</dcterms:modified>
</cp:coreProperties>
</file>